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8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7" r:id="rId3"/>
    <p:sldId id="295" r:id="rId4"/>
    <p:sldId id="296" r:id="rId5"/>
    <p:sldId id="311" r:id="rId6"/>
    <p:sldId id="321" r:id="rId7"/>
    <p:sldId id="322" r:id="rId8"/>
    <p:sldId id="323" r:id="rId9"/>
    <p:sldId id="303" r:id="rId10"/>
    <p:sldId id="306" r:id="rId11"/>
    <p:sldId id="324" r:id="rId12"/>
    <p:sldId id="325" r:id="rId13"/>
    <p:sldId id="326" r:id="rId14"/>
    <p:sldId id="305" r:id="rId15"/>
    <p:sldId id="319" r:id="rId16"/>
    <p:sldId id="29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F49249-72B2-7BD4-8222-BAF39088C4CA}" name="Wilson Gustavo Morocho Dominguez" initials="WM" userId="S::wmorochod@ups.edu.ec::f91b0e3c-3e53-4afb-9af8-18abce55b82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72EB46-75B9-4336-9E10-F96F955B48C9}">
  <a:tblStyle styleId="{3F72EB46-75B9-4336-9E10-F96F955B48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 autoAdjust="0"/>
    <p:restoredTop sz="94219" autoAdjust="0"/>
  </p:normalViewPr>
  <p:slideViewPr>
    <p:cSldViewPr snapToGrid="0">
      <p:cViewPr varScale="1">
        <p:scale>
          <a:sx n="103" d="100"/>
          <a:sy n="103" d="100"/>
        </p:scale>
        <p:origin x="68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DB00F6-8EEC-4700-B92F-F850191076E9}" type="doc">
      <dgm:prSet loTypeId="urn:microsoft.com/office/officeart/2005/8/layout/hList7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9F8A9CB1-CC5F-4304-93AC-DC5064D51A12}">
      <dgm:prSet phldrT="[Texto]" custT="1"/>
      <dgm:spPr/>
      <dgm:t>
        <a:bodyPr/>
        <a:lstStyle/>
        <a:p>
          <a:pPr algn="ctr">
            <a:buNone/>
          </a:pPr>
          <a:r>
            <a:rPr lang="es-ES" sz="1600" dirty="0"/>
            <a:t>El </a:t>
          </a:r>
          <a:r>
            <a:rPr lang="es-ES" sz="1600" b="0" dirty="0"/>
            <a:t>turbocompresor tipos,</a:t>
          </a:r>
          <a:r>
            <a:rPr lang="es-ES" sz="1600" dirty="0"/>
            <a:t> componentes y análisis de estado</a:t>
          </a:r>
          <a:endParaRPr lang="es-ES" sz="1600" b="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4B56F3C-555C-4923-A38D-F18A6877DA0A}" type="parTrans" cxnId="{E8C04CB8-E85E-4D56-BD70-0C0ECFF121D0}">
      <dgm:prSet/>
      <dgm:spPr/>
      <dgm:t>
        <a:bodyPr/>
        <a:lstStyle/>
        <a:p>
          <a:endParaRPr lang="es-ES" sz="1600" b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0A6E196-F4F9-4D82-9C64-6F608E41F80A}" type="sibTrans" cxnId="{E8C04CB8-E85E-4D56-BD70-0C0ECFF121D0}">
      <dgm:prSet/>
      <dgm:spPr/>
      <dgm:t>
        <a:bodyPr/>
        <a:lstStyle/>
        <a:p>
          <a:endParaRPr lang="es-ES" sz="1600" b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181B80C-CD8A-4DBE-981E-F71DBFF99462}">
      <dgm:prSet phldrT="[Texto]" custT="1"/>
      <dgm:spPr/>
      <dgm:t>
        <a:bodyPr/>
        <a:lstStyle/>
        <a:p>
          <a:pPr algn="ctr">
            <a:buNone/>
          </a:pPr>
          <a:r>
            <a:rPr lang="es-ES" sz="16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Motor con bomba rotativa y pruebas invasivas.</a:t>
          </a:r>
        </a:p>
      </dgm:t>
    </dgm:pt>
    <dgm:pt modelId="{815FF2E3-69CD-4C1B-B73D-F0E1B408AFFA}" type="parTrans" cxnId="{4CC65E23-369B-4977-8ECD-269CFDEBF2C4}">
      <dgm:prSet/>
      <dgm:spPr/>
      <dgm:t>
        <a:bodyPr/>
        <a:lstStyle/>
        <a:p>
          <a:endParaRPr lang="es-ES" sz="1600" b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40C9BB7-AFB4-4B35-AC77-31569C5A1659}" type="sibTrans" cxnId="{4CC65E23-369B-4977-8ECD-269CFDEBF2C4}">
      <dgm:prSet/>
      <dgm:spPr/>
      <dgm:t>
        <a:bodyPr/>
        <a:lstStyle/>
        <a:p>
          <a:endParaRPr lang="es-ES" sz="1600" b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C554FE0-0BF0-407F-AE87-1601EFF02BE9}">
      <dgm:prSet custT="1"/>
      <dgm:spPr/>
      <dgm:t>
        <a:bodyPr/>
        <a:lstStyle/>
        <a:p>
          <a:r>
            <a:rPr lang="es-EC" sz="16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Motor con bomba lineal y pruebas invasivas.</a:t>
          </a:r>
        </a:p>
      </dgm:t>
    </dgm:pt>
    <dgm:pt modelId="{FE958A2B-B45E-4D3C-A0F1-745B7400F461}" type="parTrans" cxnId="{8630DFBB-D85B-4520-9B36-8AC61B693370}">
      <dgm:prSet/>
      <dgm:spPr/>
      <dgm:t>
        <a:bodyPr/>
        <a:lstStyle/>
        <a:p>
          <a:endParaRPr lang="es-EC" sz="1600" b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2BBC5C3-EC8E-490F-AFC2-16A0ABE5EDC1}" type="sibTrans" cxnId="{8630DFBB-D85B-4520-9B36-8AC61B693370}">
      <dgm:prSet/>
      <dgm:spPr/>
      <dgm:t>
        <a:bodyPr/>
        <a:lstStyle/>
        <a:p>
          <a:endParaRPr lang="es-EC" sz="1600" b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E90C75E-D115-4B02-835F-225D18F2D079}">
      <dgm:prSet custT="1"/>
      <dgm:spPr/>
      <dgm:t>
        <a:bodyPr/>
        <a:lstStyle/>
        <a:p>
          <a:pPr>
            <a:buNone/>
          </a:pPr>
          <a:r>
            <a:rPr lang="es-EC" sz="16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Metrología aplicada a motores de combustión por compresión.</a:t>
          </a:r>
        </a:p>
      </dgm:t>
    </dgm:pt>
    <dgm:pt modelId="{E846197E-D818-400D-B7BD-9193CEDF17AB}" type="parTrans" cxnId="{04A27E37-BC86-43FA-BACF-DA457A7A5CA2}">
      <dgm:prSet/>
      <dgm:spPr/>
      <dgm:t>
        <a:bodyPr/>
        <a:lstStyle/>
        <a:p>
          <a:endParaRPr lang="es-EC" sz="1600" b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0F58967-F953-4946-889B-36963A4A0ACB}" type="sibTrans" cxnId="{04A27E37-BC86-43FA-BACF-DA457A7A5CA2}">
      <dgm:prSet/>
      <dgm:spPr/>
      <dgm:t>
        <a:bodyPr/>
        <a:lstStyle/>
        <a:p>
          <a:endParaRPr lang="es-EC" sz="1600" b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49B78F9-52A2-48FC-B8AC-7A928D415CD7}" type="pres">
      <dgm:prSet presAssocID="{C9DB00F6-8EEC-4700-B92F-F850191076E9}" presName="Name0" presStyleCnt="0">
        <dgm:presLayoutVars>
          <dgm:dir/>
          <dgm:resizeHandles val="exact"/>
        </dgm:presLayoutVars>
      </dgm:prSet>
      <dgm:spPr/>
    </dgm:pt>
    <dgm:pt modelId="{C70B9ED7-9B18-4184-983C-D55CF4C1B676}" type="pres">
      <dgm:prSet presAssocID="{C9DB00F6-8EEC-4700-B92F-F850191076E9}" presName="fgShape" presStyleLbl="fgShp" presStyleIdx="0" presStyleCnt="1" custLinFactNeighborX="767" custLinFactNeighborY="1811"/>
      <dgm:spPr/>
    </dgm:pt>
    <dgm:pt modelId="{EC387BB8-09A9-48F1-84B6-278127BCE41A}" type="pres">
      <dgm:prSet presAssocID="{C9DB00F6-8EEC-4700-B92F-F850191076E9}" presName="linComp" presStyleCnt="0"/>
      <dgm:spPr/>
    </dgm:pt>
    <dgm:pt modelId="{39E6AE1C-C68E-41A9-A5CA-CB6B683E894E}" type="pres">
      <dgm:prSet presAssocID="{9F8A9CB1-CC5F-4304-93AC-DC5064D51A12}" presName="compNode" presStyleCnt="0"/>
      <dgm:spPr/>
    </dgm:pt>
    <dgm:pt modelId="{05F87E27-44C2-4A45-A806-A1E223CC8BB5}" type="pres">
      <dgm:prSet presAssocID="{9F8A9CB1-CC5F-4304-93AC-DC5064D51A12}" presName="bkgdShape" presStyleLbl="node1" presStyleIdx="0" presStyleCnt="4" custScaleX="111307" custLinFactNeighborX="-17707"/>
      <dgm:spPr/>
    </dgm:pt>
    <dgm:pt modelId="{8A55A900-60A8-409D-9719-8B1052BA8E90}" type="pres">
      <dgm:prSet presAssocID="{9F8A9CB1-CC5F-4304-93AC-DC5064D51A12}" presName="nodeTx" presStyleLbl="node1" presStyleIdx="0" presStyleCnt="4">
        <dgm:presLayoutVars>
          <dgm:bulletEnabled val="1"/>
        </dgm:presLayoutVars>
      </dgm:prSet>
      <dgm:spPr/>
    </dgm:pt>
    <dgm:pt modelId="{A02F711E-6DD9-4418-8A32-A56804D85B3D}" type="pres">
      <dgm:prSet presAssocID="{9F8A9CB1-CC5F-4304-93AC-DC5064D51A12}" presName="invisiNode" presStyleLbl="node1" presStyleIdx="0" presStyleCnt="4"/>
      <dgm:spPr/>
    </dgm:pt>
    <dgm:pt modelId="{5E41654A-F250-475A-93BF-3F216445A5AF}" type="pres">
      <dgm:prSet presAssocID="{9F8A9CB1-CC5F-4304-93AC-DC5064D51A12}" presName="imagNode" presStyleLbl="fgImgPlace1" presStyleIdx="0" presStyleCnt="4" custLinFactNeighborX="2632" custLinFactNeighborY="614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989F4859-90E6-4DC3-9606-7BA98F11E39B}" type="pres">
      <dgm:prSet presAssocID="{00A6E196-F4F9-4D82-9C64-6F608E41F80A}" presName="sibTrans" presStyleLbl="sibTrans2D1" presStyleIdx="0" presStyleCnt="0"/>
      <dgm:spPr/>
    </dgm:pt>
    <dgm:pt modelId="{74E50BA1-DC5C-453F-9AE4-041DF99543C7}" type="pres">
      <dgm:prSet presAssocID="{2C554FE0-0BF0-407F-AE87-1601EFF02BE9}" presName="compNode" presStyleCnt="0"/>
      <dgm:spPr/>
    </dgm:pt>
    <dgm:pt modelId="{6D1CC170-78F8-4DDF-99E6-A6153E11F844}" type="pres">
      <dgm:prSet presAssocID="{2C554FE0-0BF0-407F-AE87-1601EFF02BE9}" presName="bkgdShape" presStyleLbl="node1" presStyleIdx="1" presStyleCnt="4" custLinFactNeighborX="705" custLinFactNeighborY="-301"/>
      <dgm:spPr/>
    </dgm:pt>
    <dgm:pt modelId="{70FC7C32-36A0-47E1-925B-3D9DBDEE0769}" type="pres">
      <dgm:prSet presAssocID="{2C554FE0-0BF0-407F-AE87-1601EFF02BE9}" presName="nodeTx" presStyleLbl="node1" presStyleIdx="1" presStyleCnt="4">
        <dgm:presLayoutVars>
          <dgm:bulletEnabled val="1"/>
        </dgm:presLayoutVars>
      </dgm:prSet>
      <dgm:spPr/>
    </dgm:pt>
    <dgm:pt modelId="{FE9216B8-B563-4403-BC26-C407B5EBF684}" type="pres">
      <dgm:prSet presAssocID="{2C554FE0-0BF0-407F-AE87-1601EFF02BE9}" presName="invisiNode" presStyleLbl="node1" presStyleIdx="1" presStyleCnt="4"/>
      <dgm:spPr/>
    </dgm:pt>
    <dgm:pt modelId="{AA96B09D-B8EC-497F-AFD9-78DED001B6E2}" type="pres">
      <dgm:prSet presAssocID="{2C554FE0-0BF0-407F-AE87-1601EFF02BE9}" presName="imagNode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B22524D3-3292-43B2-8728-56F6DE865F8E}" type="pres">
      <dgm:prSet presAssocID="{C2BBC5C3-EC8E-490F-AFC2-16A0ABE5EDC1}" presName="sibTrans" presStyleLbl="sibTrans2D1" presStyleIdx="0" presStyleCnt="0"/>
      <dgm:spPr/>
    </dgm:pt>
    <dgm:pt modelId="{93C3953A-E0B7-4E95-A574-694755B7B313}" type="pres">
      <dgm:prSet presAssocID="{C181B80C-CD8A-4DBE-981E-F71DBFF99462}" presName="compNode" presStyleCnt="0"/>
      <dgm:spPr/>
    </dgm:pt>
    <dgm:pt modelId="{EEBA5E11-1E69-4219-9649-82EDAFDD362A}" type="pres">
      <dgm:prSet presAssocID="{C181B80C-CD8A-4DBE-981E-F71DBFF99462}" presName="bkgdShape" presStyleLbl="node1" presStyleIdx="2" presStyleCnt="4" custLinFactNeighborX="518"/>
      <dgm:spPr/>
    </dgm:pt>
    <dgm:pt modelId="{6D131007-B0CB-47BB-ADDF-C5EB780135F7}" type="pres">
      <dgm:prSet presAssocID="{C181B80C-CD8A-4DBE-981E-F71DBFF99462}" presName="nodeTx" presStyleLbl="node1" presStyleIdx="2" presStyleCnt="4">
        <dgm:presLayoutVars>
          <dgm:bulletEnabled val="1"/>
        </dgm:presLayoutVars>
      </dgm:prSet>
      <dgm:spPr/>
    </dgm:pt>
    <dgm:pt modelId="{BD9DADDA-3CE1-4CA3-A84B-C585F17C2292}" type="pres">
      <dgm:prSet presAssocID="{C181B80C-CD8A-4DBE-981E-F71DBFF99462}" presName="invisiNode" presStyleLbl="node1" presStyleIdx="2" presStyleCnt="4"/>
      <dgm:spPr/>
    </dgm:pt>
    <dgm:pt modelId="{21796296-DF2F-4AE5-8DA7-7E5DA49B6346}" type="pres">
      <dgm:prSet presAssocID="{C181B80C-CD8A-4DBE-981E-F71DBFF99462}" presName="imagNode" presStyleLbl="fgImgPlace1" presStyleIdx="2" presStyleCnt="4" custLinFactNeighborX="882"/>
      <dgm:spPr>
        <a:blipFill>
          <a:blip xmlns:r="http://schemas.openxmlformats.org/officeDocument/2006/relationships" r:embed="rId3"/>
          <a:srcRect/>
          <a:stretch>
            <a:fillRect l="-31000" r="-31000"/>
          </a:stretch>
        </a:blipFill>
      </dgm:spPr>
    </dgm:pt>
    <dgm:pt modelId="{3FE240AE-781F-401F-BC6D-A1BC264E2B2E}" type="pres">
      <dgm:prSet presAssocID="{D40C9BB7-AFB4-4B35-AC77-31569C5A1659}" presName="sibTrans" presStyleLbl="sibTrans2D1" presStyleIdx="0" presStyleCnt="0"/>
      <dgm:spPr/>
    </dgm:pt>
    <dgm:pt modelId="{FEB1D8E9-52E4-45B6-BF77-BD1E77D0F0D3}" type="pres">
      <dgm:prSet presAssocID="{8E90C75E-D115-4B02-835F-225D18F2D079}" presName="compNode" presStyleCnt="0"/>
      <dgm:spPr/>
    </dgm:pt>
    <dgm:pt modelId="{D05F4CB0-1C61-4CAB-B7E3-10D0661B2A34}" type="pres">
      <dgm:prSet presAssocID="{8E90C75E-D115-4B02-835F-225D18F2D079}" presName="bkgdShape" presStyleLbl="node1" presStyleIdx="3" presStyleCnt="4"/>
      <dgm:spPr/>
    </dgm:pt>
    <dgm:pt modelId="{09338883-C2EA-4772-AFAE-C1FB382E8FDE}" type="pres">
      <dgm:prSet presAssocID="{8E90C75E-D115-4B02-835F-225D18F2D079}" presName="nodeTx" presStyleLbl="node1" presStyleIdx="3" presStyleCnt="4">
        <dgm:presLayoutVars>
          <dgm:bulletEnabled val="1"/>
        </dgm:presLayoutVars>
      </dgm:prSet>
      <dgm:spPr/>
    </dgm:pt>
    <dgm:pt modelId="{7221F5BC-B727-4A5A-B74C-7EEF05D8E74B}" type="pres">
      <dgm:prSet presAssocID="{8E90C75E-D115-4B02-835F-225D18F2D079}" presName="invisiNode" presStyleLbl="node1" presStyleIdx="3" presStyleCnt="4"/>
      <dgm:spPr/>
    </dgm:pt>
    <dgm:pt modelId="{68A9C60E-D3C5-49FA-B927-1FDEF68CD568}" type="pres">
      <dgm:prSet presAssocID="{8E90C75E-D115-4B02-835F-225D18F2D079}" presName="imagNode" presStyleLbl="fgImgPlace1" presStyleIdx="3" presStyleCnt="4" custLinFactNeighborY="11255"/>
      <dgm:spPr>
        <a:blipFill>
          <a:blip xmlns:r="http://schemas.openxmlformats.org/officeDocument/2006/relationships" r:embed="rId4"/>
          <a:srcRect/>
          <a:stretch>
            <a:fillRect l="-28000" r="-28000"/>
          </a:stretch>
        </a:blipFill>
      </dgm:spPr>
    </dgm:pt>
  </dgm:ptLst>
  <dgm:cxnLst>
    <dgm:cxn modelId="{4CC65E23-369B-4977-8ECD-269CFDEBF2C4}" srcId="{C9DB00F6-8EEC-4700-B92F-F850191076E9}" destId="{C181B80C-CD8A-4DBE-981E-F71DBFF99462}" srcOrd="2" destOrd="0" parTransId="{815FF2E3-69CD-4C1B-B73D-F0E1B408AFFA}" sibTransId="{D40C9BB7-AFB4-4B35-AC77-31569C5A1659}"/>
    <dgm:cxn modelId="{2E939830-A5EC-4A0A-8AE3-02179CED9A68}" type="presOf" srcId="{C181B80C-CD8A-4DBE-981E-F71DBFF99462}" destId="{EEBA5E11-1E69-4219-9649-82EDAFDD362A}" srcOrd="0" destOrd="0" presId="urn:microsoft.com/office/officeart/2005/8/layout/hList7"/>
    <dgm:cxn modelId="{04A27E37-BC86-43FA-BACF-DA457A7A5CA2}" srcId="{C9DB00F6-8EEC-4700-B92F-F850191076E9}" destId="{8E90C75E-D115-4B02-835F-225D18F2D079}" srcOrd="3" destOrd="0" parTransId="{E846197E-D818-400D-B7BD-9193CEDF17AB}" sibTransId="{50F58967-F953-4946-889B-36963A4A0ACB}"/>
    <dgm:cxn modelId="{1D96113F-1F70-4CAE-A207-C75E8DA256D8}" type="presOf" srcId="{8E90C75E-D115-4B02-835F-225D18F2D079}" destId="{D05F4CB0-1C61-4CAB-B7E3-10D0661B2A34}" srcOrd="0" destOrd="0" presId="urn:microsoft.com/office/officeart/2005/8/layout/hList7"/>
    <dgm:cxn modelId="{D6D5CC4D-8AE2-4F86-B5C6-A944570A19A0}" type="presOf" srcId="{C2BBC5C3-EC8E-490F-AFC2-16A0ABE5EDC1}" destId="{B22524D3-3292-43B2-8728-56F6DE865F8E}" srcOrd="0" destOrd="0" presId="urn:microsoft.com/office/officeart/2005/8/layout/hList7"/>
    <dgm:cxn modelId="{17963855-1016-42E1-9FBD-7C97764D8FC4}" type="presOf" srcId="{C181B80C-CD8A-4DBE-981E-F71DBFF99462}" destId="{6D131007-B0CB-47BB-ADDF-C5EB780135F7}" srcOrd="1" destOrd="0" presId="urn:microsoft.com/office/officeart/2005/8/layout/hList7"/>
    <dgm:cxn modelId="{F7A8539A-301A-4100-BF6B-220F69EEF5F4}" type="presOf" srcId="{2C554FE0-0BF0-407F-AE87-1601EFF02BE9}" destId="{6D1CC170-78F8-4DDF-99E6-A6153E11F844}" srcOrd="0" destOrd="0" presId="urn:microsoft.com/office/officeart/2005/8/layout/hList7"/>
    <dgm:cxn modelId="{83431AA1-92D4-48F9-A905-89E4B6B05B1A}" type="presOf" srcId="{D40C9BB7-AFB4-4B35-AC77-31569C5A1659}" destId="{3FE240AE-781F-401F-BC6D-A1BC264E2B2E}" srcOrd="0" destOrd="0" presId="urn:microsoft.com/office/officeart/2005/8/layout/hList7"/>
    <dgm:cxn modelId="{E8C04CB8-E85E-4D56-BD70-0C0ECFF121D0}" srcId="{C9DB00F6-8EEC-4700-B92F-F850191076E9}" destId="{9F8A9CB1-CC5F-4304-93AC-DC5064D51A12}" srcOrd="0" destOrd="0" parTransId="{64B56F3C-555C-4923-A38D-F18A6877DA0A}" sibTransId="{00A6E196-F4F9-4D82-9C64-6F608E41F80A}"/>
    <dgm:cxn modelId="{8630DFBB-D85B-4520-9B36-8AC61B693370}" srcId="{C9DB00F6-8EEC-4700-B92F-F850191076E9}" destId="{2C554FE0-0BF0-407F-AE87-1601EFF02BE9}" srcOrd="1" destOrd="0" parTransId="{FE958A2B-B45E-4D3C-A0F1-745B7400F461}" sibTransId="{C2BBC5C3-EC8E-490F-AFC2-16A0ABE5EDC1}"/>
    <dgm:cxn modelId="{FD5284D3-83F7-4E13-885B-2FB668E725FD}" type="presOf" srcId="{9F8A9CB1-CC5F-4304-93AC-DC5064D51A12}" destId="{05F87E27-44C2-4A45-A806-A1E223CC8BB5}" srcOrd="0" destOrd="0" presId="urn:microsoft.com/office/officeart/2005/8/layout/hList7"/>
    <dgm:cxn modelId="{72E563E6-D4F6-4485-9C5E-E150439C7689}" type="presOf" srcId="{00A6E196-F4F9-4D82-9C64-6F608E41F80A}" destId="{989F4859-90E6-4DC3-9606-7BA98F11E39B}" srcOrd="0" destOrd="0" presId="urn:microsoft.com/office/officeart/2005/8/layout/hList7"/>
    <dgm:cxn modelId="{61892CF0-F994-4ED9-A795-AD5385E9975E}" type="presOf" srcId="{8E90C75E-D115-4B02-835F-225D18F2D079}" destId="{09338883-C2EA-4772-AFAE-C1FB382E8FDE}" srcOrd="1" destOrd="0" presId="urn:microsoft.com/office/officeart/2005/8/layout/hList7"/>
    <dgm:cxn modelId="{077ECFF5-B2D2-4EB4-9D9D-E950565ED577}" type="presOf" srcId="{2C554FE0-0BF0-407F-AE87-1601EFF02BE9}" destId="{70FC7C32-36A0-47E1-925B-3D9DBDEE0769}" srcOrd="1" destOrd="0" presId="urn:microsoft.com/office/officeart/2005/8/layout/hList7"/>
    <dgm:cxn modelId="{CDD6ACF7-B34D-402A-91ED-D0CEC96D79E9}" type="presOf" srcId="{9F8A9CB1-CC5F-4304-93AC-DC5064D51A12}" destId="{8A55A900-60A8-409D-9719-8B1052BA8E90}" srcOrd="1" destOrd="0" presId="urn:microsoft.com/office/officeart/2005/8/layout/hList7"/>
    <dgm:cxn modelId="{EC3151FA-CA63-4D88-AE29-18135252CAAC}" type="presOf" srcId="{C9DB00F6-8EEC-4700-B92F-F850191076E9}" destId="{549B78F9-52A2-48FC-B8AC-7A928D415CD7}" srcOrd="0" destOrd="0" presId="urn:microsoft.com/office/officeart/2005/8/layout/hList7"/>
    <dgm:cxn modelId="{A740AFF4-9DC5-435E-8F05-4BB189BC5A62}" type="presParOf" srcId="{549B78F9-52A2-48FC-B8AC-7A928D415CD7}" destId="{C70B9ED7-9B18-4184-983C-D55CF4C1B676}" srcOrd="0" destOrd="0" presId="urn:microsoft.com/office/officeart/2005/8/layout/hList7"/>
    <dgm:cxn modelId="{AB56D9C7-4E8D-4B7B-BF17-1B9317D5AAED}" type="presParOf" srcId="{549B78F9-52A2-48FC-B8AC-7A928D415CD7}" destId="{EC387BB8-09A9-48F1-84B6-278127BCE41A}" srcOrd="1" destOrd="0" presId="urn:microsoft.com/office/officeart/2005/8/layout/hList7"/>
    <dgm:cxn modelId="{121199F7-FA34-4AE6-90E8-275A751E0E00}" type="presParOf" srcId="{EC387BB8-09A9-48F1-84B6-278127BCE41A}" destId="{39E6AE1C-C68E-41A9-A5CA-CB6B683E894E}" srcOrd="0" destOrd="0" presId="urn:microsoft.com/office/officeart/2005/8/layout/hList7"/>
    <dgm:cxn modelId="{62858D87-11A6-42BA-A094-6DC40D02CFCA}" type="presParOf" srcId="{39E6AE1C-C68E-41A9-A5CA-CB6B683E894E}" destId="{05F87E27-44C2-4A45-A806-A1E223CC8BB5}" srcOrd="0" destOrd="0" presId="urn:microsoft.com/office/officeart/2005/8/layout/hList7"/>
    <dgm:cxn modelId="{99793843-60F1-4FE6-AC08-63E0B7A9FD7D}" type="presParOf" srcId="{39E6AE1C-C68E-41A9-A5CA-CB6B683E894E}" destId="{8A55A900-60A8-409D-9719-8B1052BA8E90}" srcOrd="1" destOrd="0" presId="urn:microsoft.com/office/officeart/2005/8/layout/hList7"/>
    <dgm:cxn modelId="{C70758AE-B827-4F90-AE9D-9592FBF27B2F}" type="presParOf" srcId="{39E6AE1C-C68E-41A9-A5CA-CB6B683E894E}" destId="{A02F711E-6DD9-4418-8A32-A56804D85B3D}" srcOrd="2" destOrd="0" presId="urn:microsoft.com/office/officeart/2005/8/layout/hList7"/>
    <dgm:cxn modelId="{0E09B1B7-4057-44EE-A9C3-D182E3C3E982}" type="presParOf" srcId="{39E6AE1C-C68E-41A9-A5CA-CB6B683E894E}" destId="{5E41654A-F250-475A-93BF-3F216445A5AF}" srcOrd="3" destOrd="0" presId="urn:microsoft.com/office/officeart/2005/8/layout/hList7"/>
    <dgm:cxn modelId="{C2BAC0BB-EE1C-41E6-AB41-11C0036992D3}" type="presParOf" srcId="{EC387BB8-09A9-48F1-84B6-278127BCE41A}" destId="{989F4859-90E6-4DC3-9606-7BA98F11E39B}" srcOrd="1" destOrd="0" presId="urn:microsoft.com/office/officeart/2005/8/layout/hList7"/>
    <dgm:cxn modelId="{DE2B31FD-6676-44B7-8C31-4B3F3AC76D6D}" type="presParOf" srcId="{EC387BB8-09A9-48F1-84B6-278127BCE41A}" destId="{74E50BA1-DC5C-453F-9AE4-041DF99543C7}" srcOrd="2" destOrd="0" presId="urn:microsoft.com/office/officeart/2005/8/layout/hList7"/>
    <dgm:cxn modelId="{01396760-1E76-490D-8E6A-2CE3C09B91E0}" type="presParOf" srcId="{74E50BA1-DC5C-453F-9AE4-041DF99543C7}" destId="{6D1CC170-78F8-4DDF-99E6-A6153E11F844}" srcOrd="0" destOrd="0" presId="urn:microsoft.com/office/officeart/2005/8/layout/hList7"/>
    <dgm:cxn modelId="{0D1674EA-7B60-41E2-BD47-2C4101B2C82A}" type="presParOf" srcId="{74E50BA1-DC5C-453F-9AE4-041DF99543C7}" destId="{70FC7C32-36A0-47E1-925B-3D9DBDEE0769}" srcOrd="1" destOrd="0" presId="urn:microsoft.com/office/officeart/2005/8/layout/hList7"/>
    <dgm:cxn modelId="{E73151C0-FAA3-4A86-832C-3B9F45A01469}" type="presParOf" srcId="{74E50BA1-DC5C-453F-9AE4-041DF99543C7}" destId="{FE9216B8-B563-4403-BC26-C407B5EBF684}" srcOrd="2" destOrd="0" presId="urn:microsoft.com/office/officeart/2005/8/layout/hList7"/>
    <dgm:cxn modelId="{54F0D4FE-7319-4657-A96F-422127AF68BF}" type="presParOf" srcId="{74E50BA1-DC5C-453F-9AE4-041DF99543C7}" destId="{AA96B09D-B8EC-497F-AFD9-78DED001B6E2}" srcOrd="3" destOrd="0" presId="urn:microsoft.com/office/officeart/2005/8/layout/hList7"/>
    <dgm:cxn modelId="{7A204EDD-4191-49B7-8E1D-EF5A9821B0F2}" type="presParOf" srcId="{EC387BB8-09A9-48F1-84B6-278127BCE41A}" destId="{B22524D3-3292-43B2-8728-56F6DE865F8E}" srcOrd="3" destOrd="0" presId="urn:microsoft.com/office/officeart/2005/8/layout/hList7"/>
    <dgm:cxn modelId="{3E22D4C7-2F38-42BD-AB5D-297AD82A2ACA}" type="presParOf" srcId="{EC387BB8-09A9-48F1-84B6-278127BCE41A}" destId="{93C3953A-E0B7-4E95-A574-694755B7B313}" srcOrd="4" destOrd="0" presId="urn:microsoft.com/office/officeart/2005/8/layout/hList7"/>
    <dgm:cxn modelId="{F31927A2-6ABB-4F68-9E37-86152A1539E9}" type="presParOf" srcId="{93C3953A-E0B7-4E95-A574-694755B7B313}" destId="{EEBA5E11-1E69-4219-9649-82EDAFDD362A}" srcOrd="0" destOrd="0" presId="urn:microsoft.com/office/officeart/2005/8/layout/hList7"/>
    <dgm:cxn modelId="{D5305C6B-388D-4322-BC2D-364B376FEDB2}" type="presParOf" srcId="{93C3953A-E0B7-4E95-A574-694755B7B313}" destId="{6D131007-B0CB-47BB-ADDF-C5EB780135F7}" srcOrd="1" destOrd="0" presId="urn:microsoft.com/office/officeart/2005/8/layout/hList7"/>
    <dgm:cxn modelId="{DFCCEDF3-9262-4B36-9A24-F183DA986786}" type="presParOf" srcId="{93C3953A-E0B7-4E95-A574-694755B7B313}" destId="{BD9DADDA-3CE1-4CA3-A84B-C585F17C2292}" srcOrd="2" destOrd="0" presId="urn:microsoft.com/office/officeart/2005/8/layout/hList7"/>
    <dgm:cxn modelId="{B20F8CC3-EA25-4ACA-9090-6892F22EB59B}" type="presParOf" srcId="{93C3953A-E0B7-4E95-A574-694755B7B313}" destId="{21796296-DF2F-4AE5-8DA7-7E5DA49B6346}" srcOrd="3" destOrd="0" presId="urn:microsoft.com/office/officeart/2005/8/layout/hList7"/>
    <dgm:cxn modelId="{6EE82906-71C2-42F5-9479-217BA9A367E0}" type="presParOf" srcId="{EC387BB8-09A9-48F1-84B6-278127BCE41A}" destId="{3FE240AE-781F-401F-BC6D-A1BC264E2B2E}" srcOrd="5" destOrd="0" presId="urn:microsoft.com/office/officeart/2005/8/layout/hList7"/>
    <dgm:cxn modelId="{4CBACE3E-184C-4BED-889C-B07C348D313D}" type="presParOf" srcId="{EC387BB8-09A9-48F1-84B6-278127BCE41A}" destId="{FEB1D8E9-52E4-45B6-BF77-BD1E77D0F0D3}" srcOrd="6" destOrd="0" presId="urn:microsoft.com/office/officeart/2005/8/layout/hList7"/>
    <dgm:cxn modelId="{E840258B-985B-4F2C-95B9-17AEFDA3EA9A}" type="presParOf" srcId="{FEB1D8E9-52E4-45B6-BF77-BD1E77D0F0D3}" destId="{D05F4CB0-1C61-4CAB-B7E3-10D0661B2A34}" srcOrd="0" destOrd="0" presId="urn:microsoft.com/office/officeart/2005/8/layout/hList7"/>
    <dgm:cxn modelId="{F0AA51EE-35FF-4EAB-8966-BF75AF04D780}" type="presParOf" srcId="{FEB1D8E9-52E4-45B6-BF77-BD1E77D0F0D3}" destId="{09338883-C2EA-4772-AFAE-C1FB382E8FDE}" srcOrd="1" destOrd="0" presId="urn:microsoft.com/office/officeart/2005/8/layout/hList7"/>
    <dgm:cxn modelId="{35CDFA66-7EB9-47A1-8C38-421940E77909}" type="presParOf" srcId="{FEB1D8E9-52E4-45B6-BF77-BD1E77D0F0D3}" destId="{7221F5BC-B727-4A5A-B74C-7EEF05D8E74B}" srcOrd="2" destOrd="0" presId="urn:microsoft.com/office/officeart/2005/8/layout/hList7"/>
    <dgm:cxn modelId="{837453B3-5647-450F-9E00-7617E3CF8B0F}" type="presParOf" srcId="{FEB1D8E9-52E4-45B6-BF77-BD1E77D0F0D3}" destId="{68A9C60E-D3C5-49FA-B927-1FDEF68CD56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87E27-44C2-4A45-A806-A1E223CC8BB5}">
      <dsp:nvSpPr>
        <dsp:cNvPr id="0" name=""/>
        <dsp:cNvSpPr/>
      </dsp:nvSpPr>
      <dsp:spPr>
        <a:xfrm>
          <a:off x="0" y="0"/>
          <a:ext cx="2036023" cy="384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El </a:t>
          </a:r>
          <a:r>
            <a:rPr lang="es-ES" sz="1600" b="0" kern="1200" dirty="0"/>
            <a:t>turbocompresor tipos,</a:t>
          </a:r>
          <a:r>
            <a:rPr lang="es-ES" sz="1600" kern="1200" dirty="0"/>
            <a:t> componentes y análisis de estado</a:t>
          </a:r>
          <a:endParaRPr lang="es-ES" sz="1600" b="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538041"/>
        <a:ext cx="2036023" cy="1538042"/>
      </dsp:txXfrm>
    </dsp:sp>
    <dsp:sp modelId="{5E41654A-F250-475A-93BF-3F216445A5AF}">
      <dsp:nvSpPr>
        <dsp:cNvPr id="0" name=""/>
        <dsp:cNvSpPr/>
      </dsp:nvSpPr>
      <dsp:spPr>
        <a:xfrm>
          <a:off x="413577" y="309349"/>
          <a:ext cx="1280419" cy="128041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D1CC170-78F8-4DDF-99E6-A6153E11F844}">
      <dsp:nvSpPr>
        <dsp:cNvPr id="0" name=""/>
        <dsp:cNvSpPr/>
      </dsp:nvSpPr>
      <dsp:spPr>
        <a:xfrm>
          <a:off x="2105870" y="0"/>
          <a:ext cx="1829196" cy="384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b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Motor con bomba lineal y pruebas invasivas.</a:t>
          </a:r>
        </a:p>
      </dsp:txBody>
      <dsp:txXfrm>
        <a:off x="2105870" y="1538042"/>
        <a:ext cx="1829196" cy="1538042"/>
      </dsp:txXfrm>
    </dsp:sp>
    <dsp:sp modelId="{AA96B09D-B8EC-497F-AFD9-78DED001B6E2}">
      <dsp:nvSpPr>
        <dsp:cNvPr id="0" name=""/>
        <dsp:cNvSpPr/>
      </dsp:nvSpPr>
      <dsp:spPr>
        <a:xfrm>
          <a:off x="2367362" y="230706"/>
          <a:ext cx="1280419" cy="128041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EBA5E11-1E69-4219-9649-82EDAFDD362A}">
      <dsp:nvSpPr>
        <dsp:cNvPr id="0" name=""/>
        <dsp:cNvSpPr/>
      </dsp:nvSpPr>
      <dsp:spPr>
        <a:xfrm>
          <a:off x="3986521" y="0"/>
          <a:ext cx="1829196" cy="384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Motor con bomba rotativa y pruebas invasivas.</a:t>
          </a:r>
        </a:p>
      </dsp:txBody>
      <dsp:txXfrm>
        <a:off x="3986521" y="1538042"/>
        <a:ext cx="1829196" cy="1538042"/>
      </dsp:txXfrm>
    </dsp:sp>
    <dsp:sp modelId="{21796296-DF2F-4AE5-8DA7-7E5DA49B6346}">
      <dsp:nvSpPr>
        <dsp:cNvPr id="0" name=""/>
        <dsp:cNvSpPr/>
      </dsp:nvSpPr>
      <dsp:spPr>
        <a:xfrm>
          <a:off x="4262728" y="230706"/>
          <a:ext cx="1280419" cy="128041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1000" r="-3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5F4CB0-1C61-4CAB-B7E3-10D0661B2A34}">
      <dsp:nvSpPr>
        <dsp:cNvPr id="0" name=""/>
        <dsp:cNvSpPr/>
      </dsp:nvSpPr>
      <dsp:spPr>
        <a:xfrm>
          <a:off x="5861118" y="0"/>
          <a:ext cx="1829196" cy="384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b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Metrología aplicada a motores de combustión por compresión.</a:t>
          </a:r>
        </a:p>
      </dsp:txBody>
      <dsp:txXfrm>
        <a:off x="5861118" y="1538042"/>
        <a:ext cx="1829196" cy="1538042"/>
      </dsp:txXfrm>
    </dsp:sp>
    <dsp:sp modelId="{68A9C60E-D3C5-49FA-B927-1FDEF68CD568}">
      <dsp:nvSpPr>
        <dsp:cNvPr id="0" name=""/>
        <dsp:cNvSpPr/>
      </dsp:nvSpPr>
      <dsp:spPr>
        <a:xfrm>
          <a:off x="6135506" y="374817"/>
          <a:ext cx="1280419" cy="1280419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8000" r="-28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70B9ED7-9B18-4184-983C-D55CF4C1B676}">
      <dsp:nvSpPr>
        <dsp:cNvPr id="0" name=""/>
        <dsp:cNvSpPr/>
      </dsp:nvSpPr>
      <dsp:spPr>
        <a:xfrm>
          <a:off x="361976" y="3086529"/>
          <a:ext cx="7076998" cy="576765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C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67173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C"/>
          </a:p>
        </p:txBody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C"/>
          </a:p>
        </p:txBody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39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C"/>
          </a:p>
        </p:txBody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218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1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C"/>
          </a:p>
        </p:txBody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44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57099524-2E15-E28E-74EB-159FD1358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>
            <a:extLst>
              <a:ext uri="{FF2B5EF4-FFF2-40B4-BE49-F238E27FC236}">
                <a16:creationId xmlns:a16="http://schemas.microsoft.com/office/drawing/2014/main" id="{3168A53A-F933-1AFD-D959-D96D7E193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C"/>
          </a:p>
        </p:txBody>
      </p:sp>
      <p:sp>
        <p:nvSpPr>
          <p:cNvPr id="187" name="Google Shape;187;g3606f1c2d_30:notes">
            <a:extLst>
              <a:ext uri="{FF2B5EF4-FFF2-40B4-BE49-F238E27FC236}">
                <a16:creationId xmlns:a16="http://schemas.microsoft.com/office/drawing/2014/main" id="{17F7E8A6-29BF-E5B0-7FAA-08C16EDB0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125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C"/>
          </a:p>
        </p:txBody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8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C"/>
          </a:p>
        </p:txBody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769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C"/>
          </a:p>
        </p:txBody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068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C"/>
          </a:p>
        </p:txBody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61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A54E397-8920-EE2A-F2E3-D8C1D6F59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4435" y="1242339"/>
            <a:ext cx="3569565" cy="2810324"/>
          </a:xfrm>
          <a:prstGeom prst="rect">
            <a:avLst/>
          </a:prstGeom>
        </p:spPr>
      </p:pic>
      <p:sp>
        <p:nvSpPr>
          <p:cNvPr id="10" name="Google Shape;10;p2"/>
          <p:cNvSpPr/>
          <p:nvPr/>
        </p:nvSpPr>
        <p:spPr>
          <a:xfrm>
            <a:off x="7544483" y="657775"/>
            <a:ext cx="913716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2"/>
            <a:ext cx="8458199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3" name="Picture 37" descr="Logo&#10;&#10;Description automatically generated">
            <a:extLst>
              <a:ext uri="{FF2B5EF4-FFF2-40B4-BE49-F238E27FC236}">
                <a16:creationId xmlns:a16="http://schemas.microsoft.com/office/drawing/2014/main" id="{DB904A28-A61E-583A-17EA-308C074569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25" y="256742"/>
            <a:ext cx="1238403" cy="62336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96CB6C2-A83D-9195-5C24-420F1906C5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2" y="215319"/>
            <a:ext cx="2250223" cy="541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grpSp>
        <p:nvGrpSpPr>
          <p:cNvPr id="2" name="Google Shape;62;p5">
            <a:extLst>
              <a:ext uri="{FF2B5EF4-FFF2-40B4-BE49-F238E27FC236}">
                <a16:creationId xmlns:a16="http://schemas.microsoft.com/office/drawing/2014/main" id="{A91014DA-6D9D-D72A-01AC-B0F1D39AF296}"/>
              </a:ext>
            </a:extLst>
          </p:cNvPr>
          <p:cNvGrpSpPr/>
          <p:nvPr userDrawn="1"/>
        </p:nvGrpSpPr>
        <p:grpSpPr>
          <a:xfrm>
            <a:off x="-5" y="41"/>
            <a:ext cx="8187563" cy="670610"/>
            <a:chOff x="-4" y="40"/>
            <a:chExt cx="7072430" cy="1327315"/>
          </a:xfrm>
        </p:grpSpPr>
        <p:sp>
          <p:nvSpPr>
            <p:cNvPr id="3" name="Google Shape;63;p5">
              <a:extLst>
                <a:ext uri="{FF2B5EF4-FFF2-40B4-BE49-F238E27FC236}">
                  <a16:creationId xmlns:a16="http://schemas.microsoft.com/office/drawing/2014/main" id="{169CC16A-04D9-28B6-C92C-644D4993355C}"/>
                </a:ext>
              </a:extLst>
            </p:cNvPr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4" name="Google Shape;64;p5">
              <a:extLst>
                <a:ext uri="{FF2B5EF4-FFF2-40B4-BE49-F238E27FC236}">
                  <a16:creationId xmlns:a16="http://schemas.microsoft.com/office/drawing/2014/main" id="{8FE7819D-ABFC-495F-3F25-428A1BE480C2}"/>
                </a:ext>
              </a:extLst>
            </p:cNvPr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" name="Google Shape;65;p5">
                <a:extLst>
                  <a:ext uri="{FF2B5EF4-FFF2-40B4-BE49-F238E27FC236}">
                    <a16:creationId xmlns:a16="http://schemas.microsoft.com/office/drawing/2014/main" id="{6FBBB43F-2FAF-C914-446A-9DF0F093ED49}"/>
                  </a:ext>
                </a:extLst>
              </p:cNvPr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" name="Google Shape;66;p5">
                <a:extLst>
                  <a:ext uri="{FF2B5EF4-FFF2-40B4-BE49-F238E27FC236}">
                    <a16:creationId xmlns:a16="http://schemas.microsoft.com/office/drawing/2014/main" id="{343ACBB8-6D27-E688-B94A-5DB70FACF9DD}"/>
                  </a:ext>
                </a:extLst>
              </p:cNvPr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5" name="Google Shape;67;p5">
              <a:extLst>
                <a:ext uri="{FF2B5EF4-FFF2-40B4-BE49-F238E27FC236}">
                  <a16:creationId xmlns:a16="http://schemas.microsoft.com/office/drawing/2014/main" id="{AFD774D6-F029-EF63-079D-B1F415144F70}"/>
                </a:ext>
              </a:extLst>
            </p:cNvPr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" name="Google Shape;68;p5">
                <a:extLst>
                  <a:ext uri="{FF2B5EF4-FFF2-40B4-BE49-F238E27FC236}">
                    <a16:creationId xmlns:a16="http://schemas.microsoft.com/office/drawing/2014/main" id="{47D3A97C-CBDB-566E-A3BB-792EB2327B76}"/>
                  </a:ext>
                </a:extLst>
              </p:cNvPr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" name="Google Shape;69;p5">
                <a:extLst>
                  <a:ext uri="{FF2B5EF4-FFF2-40B4-BE49-F238E27FC236}">
                    <a16:creationId xmlns:a16="http://schemas.microsoft.com/office/drawing/2014/main" id="{C31C4EEE-CD9A-D3FD-1AB2-2C6466D93576}"/>
                  </a:ext>
                </a:extLst>
              </p:cNvPr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" name="Google Shape;70;p5">
            <a:extLst>
              <a:ext uri="{FF2B5EF4-FFF2-40B4-BE49-F238E27FC236}">
                <a16:creationId xmlns:a16="http://schemas.microsoft.com/office/drawing/2014/main" id="{8DF88688-9C48-BDFF-7D7C-3EDFB06A010E}"/>
              </a:ext>
            </a:extLst>
          </p:cNvPr>
          <p:cNvGrpSpPr/>
          <p:nvPr userDrawn="1"/>
        </p:nvGrpSpPr>
        <p:grpSpPr>
          <a:xfrm>
            <a:off x="7115002" y="4724717"/>
            <a:ext cx="2028992" cy="418801"/>
            <a:chOff x="5575242" y="4472723"/>
            <a:chExt cx="2202830" cy="670795"/>
          </a:xfrm>
        </p:grpSpPr>
        <p:sp>
          <p:nvSpPr>
            <p:cNvPr id="11" name="Google Shape;71;p5">
              <a:extLst>
                <a:ext uri="{FF2B5EF4-FFF2-40B4-BE49-F238E27FC236}">
                  <a16:creationId xmlns:a16="http://schemas.microsoft.com/office/drawing/2014/main" id="{7B67959F-F70A-CD39-B150-BD9149C59E7C}"/>
                </a:ext>
              </a:extLst>
            </p:cNvPr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72;p5">
              <a:extLst>
                <a:ext uri="{FF2B5EF4-FFF2-40B4-BE49-F238E27FC236}">
                  <a16:creationId xmlns:a16="http://schemas.microsoft.com/office/drawing/2014/main" id="{A871FEE4-A1F1-7232-6D74-40481C6D3F38}"/>
                </a:ext>
              </a:extLst>
            </p:cNvPr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" name="Google Shape;73;p5">
                <a:extLst>
                  <a:ext uri="{FF2B5EF4-FFF2-40B4-BE49-F238E27FC236}">
                    <a16:creationId xmlns:a16="http://schemas.microsoft.com/office/drawing/2014/main" id="{6B589CDF-4054-EDC6-8EB3-CC683E8F2248}"/>
                  </a:ext>
                </a:extLst>
              </p:cNvPr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4;p5">
                <a:extLst>
                  <a:ext uri="{FF2B5EF4-FFF2-40B4-BE49-F238E27FC236}">
                    <a16:creationId xmlns:a16="http://schemas.microsoft.com/office/drawing/2014/main" id="{08DE03BD-968D-389B-9325-C95B35130E79}"/>
                  </a:ext>
                </a:extLst>
              </p:cNvPr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75;p5">
              <a:extLst>
                <a:ext uri="{FF2B5EF4-FFF2-40B4-BE49-F238E27FC236}">
                  <a16:creationId xmlns:a16="http://schemas.microsoft.com/office/drawing/2014/main" id="{7EA7C1E0-7512-8971-CA96-D45EE03E77C7}"/>
                </a:ext>
              </a:extLst>
            </p:cNvPr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4" name="Google Shape;76;p5">
                <a:extLst>
                  <a:ext uri="{FF2B5EF4-FFF2-40B4-BE49-F238E27FC236}">
                    <a16:creationId xmlns:a16="http://schemas.microsoft.com/office/drawing/2014/main" id="{A4891FD1-AC79-79C4-973D-F225FA22715D}"/>
                  </a:ext>
                </a:extLst>
              </p:cNvPr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7;p5">
                <a:extLst>
                  <a:ext uri="{FF2B5EF4-FFF2-40B4-BE49-F238E27FC236}">
                    <a16:creationId xmlns:a16="http://schemas.microsoft.com/office/drawing/2014/main" id="{5FD2CBBB-E2B7-B673-1093-2C16C9803024}"/>
                  </a:ext>
                </a:extLst>
              </p:cNvPr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80;p5">
            <a:extLst>
              <a:ext uri="{FF2B5EF4-FFF2-40B4-BE49-F238E27FC236}">
                <a16:creationId xmlns:a16="http://schemas.microsoft.com/office/drawing/2014/main" id="{3CA409DE-B394-AF76-422A-D651F6528F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349894" y="4801665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5E485FE-D663-7015-E8EA-51E7B1554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690" y="129527"/>
            <a:ext cx="573498" cy="541124"/>
          </a:xfrm>
          <a:prstGeom prst="rect">
            <a:avLst/>
          </a:prstGeom>
        </p:spPr>
      </p:pic>
      <p:pic>
        <p:nvPicPr>
          <p:cNvPr id="20" name="Picture 37" descr="Logo&#10;&#10;Description automatically generated">
            <a:extLst>
              <a:ext uri="{FF2B5EF4-FFF2-40B4-BE49-F238E27FC236}">
                <a16:creationId xmlns:a16="http://schemas.microsoft.com/office/drawing/2014/main" id="{5DF3A348-2F97-69A4-3FF9-46E6693C5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6" y="4574305"/>
            <a:ext cx="914400" cy="460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3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urbosel.cl/blog/descubriendo-las-partes-y-vida-util-de-un-turbo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es.slideshare.net/slideshow/motores1-metrologia/143740563" TargetMode="External"/><Relationship Id="rId12" Type="http://schemas.openxmlformats.org/officeDocument/2006/relationships/hyperlink" Target="https://acelobepump.com/es/blog/what-are-rotary-pumps-and-their-functio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scribd.com/document/458742393/BOMBA-DE-INYECCION-LINEAL-2" TargetMode="External"/><Relationship Id="rId11" Type="http://schemas.openxmlformats.org/officeDocument/2006/relationships/hyperlink" Target="https://turbomaster.com.ec/que-es-un-turbocompresor/" TargetMode="External"/><Relationship Id="rId5" Type="http://schemas.openxmlformats.org/officeDocument/2006/relationships/hyperlink" Target="https://es.slideshare.net/slideshow/bomba-rotativa-8235458/8235458" TargetMode="External"/><Relationship Id="rId10" Type="http://schemas.openxmlformats.org/officeDocument/2006/relationships/hyperlink" Target="https://www.itca.com.ar/novedades/metrologia-la-ciencia-de-lo-exacto.html" TargetMode="External"/><Relationship Id="rId4" Type="http://schemas.openxmlformats.org/officeDocument/2006/relationships/image" Target="../media/image17.svg"/><Relationship Id="rId9" Type="http://schemas.openxmlformats.org/officeDocument/2006/relationships/hyperlink" Target="https://repositorio.ecci.edu.co/entities/publication/c9ad9124-35b7-4823-8564-7e682ccff1b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7.sv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28418" y="1849275"/>
            <a:ext cx="7208253" cy="1415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es-MX" sz="2000" dirty="0">
                <a:ln w="0"/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Diagnóstico integral y reconstrucción parcial de motores de combustión interna de encendido por compresión mediante pruebas experimentales, análisis funcional y verificación metrológica de componentes.</a:t>
            </a:r>
            <a:endParaRPr lang="en-US" sz="1400" dirty="0">
              <a:ln w="0"/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5" name="Marcador de contenido 19">
            <a:extLst>
              <a:ext uri="{FF2B5EF4-FFF2-40B4-BE49-F238E27FC236}">
                <a16:creationId xmlns:a16="http://schemas.microsoft.com/office/drawing/2014/main" id="{C5230DA0-FA63-9DED-3A31-CA7BA2A737E1}"/>
              </a:ext>
            </a:extLst>
          </p:cNvPr>
          <p:cNvSpPr txBox="1">
            <a:spLocks/>
          </p:cNvSpPr>
          <p:nvPr/>
        </p:nvSpPr>
        <p:spPr>
          <a:xfrm>
            <a:off x="289131" y="4246256"/>
            <a:ext cx="3921922" cy="63402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Jimmy Xavier Alcivar Castro</a:t>
            </a:r>
            <a:br>
              <a:rPr lang="en-US" sz="12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n-US" sz="12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Andrei Steven Chango Paillacho</a:t>
            </a:r>
            <a:br>
              <a:rPr lang="en-US" sz="12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n-US" sz="12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Jhoel Issac Garzón Guanin</a:t>
            </a:r>
            <a:br>
              <a:rPr lang="en-US" sz="12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n-US" sz="12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Carlos Daniel Rojas Rada</a:t>
            </a:r>
          </a:p>
        </p:txBody>
      </p:sp>
      <p:sp>
        <p:nvSpPr>
          <p:cNvPr id="6" name="Marcador de contenido 19">
            <a:extLst>
              <a:ext uri="{FF2B5EF4-FFF2-40B4-BE49-F238E27FC236}">
                <a16:creationId xmlns:a16="http://schemas.microsoft.com/office/drawing/2014/main" id="{EB31D9FD-F9DF-6635-8DA4-172CB6709CC1}"/>
              </a:ext>
            </a:extLst>
          </p:cNvPr>
          <p:cNvSpPr txBox="1">
            <a:spLocks/>
          </p:cNvSpPr>
          <p:nvPr/>
        </p:nvSpPr>
        <p:spPr>
          <a:xfrm>
            <a:off x="259530" y="1258460"/>
            <a:ext cx="1553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TEMA:</a:t>
            </a:r>
          </a:p>
        </p:txBody>
      </p:sp>
      <p:sp>
        <p:nvSpPr>
          <p:cNvPr id="7" name="Marcador de contenido 16">
            <a:extLst>
              <a:ext uri="{FF2B5EF4-FFF2-40B4-BE49-F238E27FC236}">
                <a16:creationId xmlns:a16="http://schemas.microsoft.com/office/drawing/2014/main" id="{307153F7-55AA-A4E5-270D-479CEFB2C4DA}"/>
              </a:ext>
            </a:extLst>
          </p:cNvPr>
          <p:cNvSpPr txBox="1">
            <a:spLocks/>
          </p:cNvSpPr>
          <p:nvPr/>
        </p:nvSpPr>
        <p:spPr>
          <a:xfrm>
            <a:off x="5797973" y="4661934"/>
            <a:ext cx="2877397" cy="3051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D.M. Quito, 9 de Febrero del 2026</a:t>
            </a:r>
          </a:p>
        </p:txBody>
      </p:sp>
      <p:sp>
        <p:nvSpPr>
          <p:cNvPr id="12" name="Marcador de contenido 19">
            <a:extLst>
              <a:ext uri="{FF2B5EF4-FFF2-40B4-BE49-F238E27FC236}">
                <a16:creationId xmlns:a16="http://schemas.microsoft.com/office/drawing/2014/main" id="{765A077D-FB62-1032-3041-2C5A9578FC45}"/>
              </a:ext>
            </a:extLst>
          </p:cNvPr>
          <p:cNvSpPr txBox="1">
            <a:spLocks/>
          </p:cNvSpPr>
          <p:nvPr/>
        </p:nvSpPr>
        <p:spPr>
          <a:xfrm>
            <a:off x="4572000" y="4253866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ln w="0"/>
                <a:solidFill>
                  <a:schemeClr val="accent1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</a:rPr>
              <a:t>TUTOR:   Ing. Edgar Vicente Rojas Reinoso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10BC70-9AEE-58BA-2B79-4DF0A17AFE96}"/>
              </a:ext>
            </a:extLst>
          </p:cNvPr>
          <p:cNvSpPr txBox="1"/>
          <p:nvPr/>
        </p:nvSpPr>
        <p:spPr>
          <a:xfrm>
            <a:off x="289131" y="3956090"/>
            <a:ext cx="1288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AUTORES: 	</a:t>
            </a:r>
            <a:endParaRPr lang="es-EC" sz="1800" b="1" dirty="0">
              <a:ln w="0">
                <a:solidFill>
                  <a:schemeClr val="accent1">
                    <a:lumMod val="75000"/>
                  </a:schemeClr>
                </a:solidFill>
              </a:ln>
              <a:solidFill>
                <a:srgbClr val="00B0F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E1A37A5-ABF9-DB10-8132-EA8B31F5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38" y="176368"/>
            <a:ext cx="1458022" cy="658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6;p16">
            <a:extLst>
              <a:ext uri="{FF2B5EF4-FFF2-40B4-BE49-F238E27FC236}">
                <a16:creationId xmlns:a16="http://schemas.microsoft.com/office/drawing/2014/main" id="{54AB02EE-E1DC-E17E-8E88-A9CC9E5848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8478" y="134077"/>
            <a:ext cx="5559501" cy="510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RESULTADOS ESPERADOS</a:t>
            </a:r>
          </a:p>
        </p:txBody>
      </p:sp>
      <p:pic>
        <p:nvPicPr>
          <p:cNvPr id="11" name="Gráfico 7" descr="Gráfico de barras">
            <a:extLst>
              <a:ext uri="{FF2B5EF4-FFF2-40B4-BE49-F238E27FC236}">
                <a16:creationId xmlns:a16="http://schemas.microsoft.com/office/drawing/2014/main" id="{42450E56-FC23-DEA0-C1F6-4FEA3E745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15" y="183872"/>
            <a:ext cx="425937" cy="425937"/>
          </a:xfrm>
          <a:prstGeom prst="rect">
            <a:avLst/>
          </a:prstGeom>
        </p:spPr>
      </p:pic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50A5D91F-E866-D650-0E46-E72F1005767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3730" y="4802023"/>
            <a:ext cx="1487400" cy="272897"/>
          </a:xfrm>
        </p:spPr>
        <p:txBody>
          <a:bodyPr/>
          <a:lstStyle/>
          <a:p>
            <a:fld id="{00000000-1234-1234-1234-123412341234}" type="slidenum">
              <a:rPr lang="es-EC" smtClean="0"/>
              <a:pPr/>
              <a:t>10</a:t>
            </a:fld>
            <a:endParaRPr lang="es-EC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FE9BF-BD49-94F7-716E-C8A43627A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610" y="1672332"/>
            <a:ext cx="1082134" cy="58679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8BCE04-8AF5-7AFF-B1A9-3D16E3FA6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2603" y="609809"/>
            <a:ext cx="3378300" cy="586791"/>
          </a:xfrm>
        </p:spPr>
        <p:txBody>
          <a:bodyPr/>
          <a:lstStyle/>
          <a:p>
            <a:pPr marL="101600" indent="0">
              <a:buNone/>
            </a:pPr>
            <a:r>
              <a:rPr lang="es-MX" b="1" dirty="0"/>
              <a:t>Motor con bomba lineal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FCA049-8B82-375D-7960-981D34666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500" y="2740208"/>
            <a:ext cx="2665895" cy="1575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CFCD1-451B-A66D-E192-1C0AFAF7E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677" y="2740208"/>
            <a:ext cx="4473328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6B569-B1EE-3280-2F4B-EFFB64589B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pic>
        <p:nvPicPr>
          <p:cNvPr id="6" name="Gráfico 7" descr="Gráfico de barras">
            <a:extLst>
              <a:ext uri="{FF2B5EF4-FFF2-40B4-BE49-F238E27FC236}">
                <a16:creationId xmlns:a16="http://schemas.microsoft.com/office/drawing/2014/main" id="{2855CC8F-9283-3B31-3320-A7804CCEA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5" y="183872"/>
            <a:ext cx="425937" cy="425937"/>
          </a:xfrm>
          <a:prstGeom prst="rect">
            <a:avLst/>
          </a:prstGeom>
        </p:spPr>
      </p:pic>
      <p:sp>
        <p:nvSpPr>
          <p:cNvPr id="7" name="Google Shape;236;p16">
            <a:extLst>
              <a:ext uri="{FF2B5EF4-FFF2-40B4-BE49-F238E27FC236}">
                <a16:creationId xmlns:a16="http://schemas.microsoft.com/office/drawing/2014/main" id="{FF3AAC31-77DF-E065-9643-9093E5E315D9}"/>
              </a:ext>
            </a:extLst>
          </p:cNvPr>
          <p:cNvSpPr txBox="1">
            <a:spLocks/>
          </p:cNvSpPr>
          <p:nvPr/>
        </p:nvSpPr>
        <p:spPr>
          <a:xfrm>
            <a:off x="778478" y="134077"/>
            <a:ext cx="5559501" cy="51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EC" dirty="0"/>
              <a:t>RESULTADOS ESPERADOS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683CC2-42FB-459F-E9BD-91B55027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39" y="1537976"/>
            <a:ext cx="969042" cy="51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DE71DD-3F38-3787-0D12-17B470E35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712" y="2389375"/>
            <a:ext cx="4526082" cy="1496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EEE84E-EED7-A6F0-8ADA-0A45B5365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09" y="2389375"/>
            <a:ext cx="2563901" cy="1806098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88EBCC9-457E-EA3A-9590-05257E86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2603" y="609809"/>
            <a:ext cx="3378300" cy="586791"/>
          </a:xfrm>
        </p:spPr>
        <p:txBody>
          <a:bodyPr/>
          <a:lstStyle/>
          <a:p>
            <a:pPr marL="101600" indent="0">
              <a:buNone/>
            </a:pPr>
            <a:r>
              <a:rPr lang="es-MX" b="1" dirty="0"/>
              <a:t>Motor con bomba rotativa</a:t>
            </a:r>
          </a:p>
        </p:txBody>
      </p:sp>
    </p:spTree>
    <p:extLst>
      <p:ext uri="{BB962C8B-B14F-4D97-AF65-F5344CB8AC3E}">
        <p14:creationId xmlns:p14="http://schemas.microsoft.com/office/powerpoint/2010/main" val="371797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FD1B1-F59A-59F7-341C-FD62C7F4A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6" name="Gráfico 7" descr="Gráfico de barras">
            <a:extLst>
              <a:ext uri="{FF2B5EF4-FFF2-40B4-BE49-F238E27FC236}">
                <a16:creationId xmlns:a16="http://schemas.microsoft.com/office/drawing/2014/main" id="{B122DD0F-027E-DC36-3C3D-A1E8C5127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5" y="183872"/>
            <a:ext cx="425937" cy="425937"/>
          </a:xfrm>
          <a:prstGeom prst="rect">
            <a:avLst/>
          </a:prstGeom>
        </p:spPr>
      </p:pic>
      <p:sp>
        <p:nvSpPr>
          <p:cNvPr id="7" name="Google Shape;236;p16">
            <a:extLst>
              <a:ext uri="{FF2B5EF4-FFF2-40B4-BE49-F238E27FC236}">
                <a16:creationId xmlns:a16="http://schemas.microsoft.com/office/drawing/2014/main" id="{85E87F4C-FE55-FB30-E484-D85B054901A3}"/>
              </a:ext>
            </a:extLst>
          </p:cNvPr>
          <p:cNvSpPr txBox="1">
            <a:spLocks/>
          </p:cNvSpPr>
          <p:nvPr/>
        </p:nvSpPr>
        <p:spPr>
          <a:xfrm>
            <a:off x="778478" y="134077"/>
            <a:ext cx="5559501" cy="51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EC" dirty="0"/>
              <a:t>RESULTADOS ESPERADOS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C5C43-0803-0701-44B1-C3E62FC2E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73" y="1462398"/>
            <a:ext cx="3214375" cy="201206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B35F1B-E7CD-6361-99F1-BF9879184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09809"/>
            <a:ext cx="9144000" cy="586791"/>
          </a:xfrm>
        </p:spPr>
        <p:txBody>
          <a:bodyPr/>
          <a:lstStyle/>
          <a:p>
            <a:pPr marL="101600" indent="0" algn="ctr">
              <a:buNone/>
            </a:pPr>
            <a:r>
              <a:rPr lang="es-MX" b="1" dirty="0"/>
              <a:t>Metrología aplicada a motores diésel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7606BD-E12D-3939-C70B-FBD7AB5BE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975" y="1462398"/>
            <a:ext cx="4435224" cy="1905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866FD1-34DE-52EA-94B6-64675005F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167" y="3661667"/>
            <a:ext cx="6073666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3E2D8-7877-86B8-6FF5-F115040EA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460EE8-81C6-A59F-7955-205E0945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3" y="1128531"/>
            <a:ext cx="3823891" cy="1846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A00F6B-AC0E-AF49-FAB3-1E9CB12F4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55" y="1128531"/>
            <a:ext cx="3862269" cy="1846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76D0A-23B4-570F-C5D8-919E9A3C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43" y="3100446"/>
            <a:ext cx="3926449" cy="1422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DB49FE-972A-74AD-4D6B-2F75977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255" y="3078900"/>
            <a:ext cx="3752005" cy="1444332"/>
          </a:xfrm>
          <a:prstGeom prst="rect">
            <a:avLst/>
          </a:prstGeom>
        </p:spPr>
      </p:pic>
      <p:pic>
        <p:nvPicPr>
          <p:cNvPr id="12" name="Gráfico 7" descr="Gráfico de barras">
            <a:extLst>
              <a:ext uri="{FF2B5EF4-FFF2-40B4-BE49-F238E27FC236}">
                <a16:creationId xmlns:a16="http://schemas.microsoft.com/office/drawing/2014/main" id="{C3B9D3E4-0FE6-B055-7084-57B211EAA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15" y="183872"/>
            <a:ext cx="425937" cy="425937"/>
          </a:xfrm>
          <a:prstGeom prst="rect">
            <a:avLst/>
          </a:prstGeom>
        </p:spPr>
      </p:pic>
      <p:sp>
        <p:nvSpPr>
          <p:cNvPr id="13" name="Google Shape;236;p16">
            <a:extLst>
              <a:ext uri="{FF2B5EF4-FFF2-40B4-BE49-F238E27FC236}">
                <a16:creationId xmlns:a16="http://schemas.microsoft.com/office/drawing/2014/main" id="{E05052FA-C275-371F-BA13-AB59D01F34C1}"/>
              </a:ext>
            </a:extLst>
          </p:cNvPr>
          <p:cNvSpPr txBox="1">
            <a:spLocks/>
          </p:cNvSpPr>
          <p:nvPr/>
        </p:nvSpPr>
        <p:spPr>
          <a:xfrm>
            <a:off x="778478" y="134077"/>
            <a:ext cx="5559501" cy="51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EC" dirty="0"/>
              <a:t>RESULTADOS ESPERADOS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E1209B4-B90D-88F0-C001-C7F9A5F1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25726"/>
            <a:ext cx="9144000" cy="425938"/>
          </a:xfrm>
        </p:spPr>
        <p:txBody>
          <a:bodyPr/>
          <a:lstStyle/>
          <a:p>
            <a:pPr marL="101600" indent="0" algn="ctr">
              <a:buNone/>
            </a:pPr>
            <a:r>
              <a:rPr lang="es-MX" b="1" dirty="0"/>
              <a:t>Metrología aplicada a motores diésel</a:t>
            </a:r>
          </a:p>
        </p:txBody>
      </p:sp>
    </p:spTree>
    <p:extLst>
      <p:ext uri="{BB962C8B-B14F-4D97-AF65-F5344CB8AC3E}">
        <p14:creationId xmlns:p14="http://schemas.microsoft.com/office/powerpoint/2010/main" val="412796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6;p16">
            <a:extLst>
              <a:ext uri="{FF2B5EF4-FFF2-40B4-BE49-F238E27FC236}">
                <a16:creationId xmlns:a16="http://schemas.microsoft.com/office/drawing/2014/main" id="{2C35028D-12F3-1A98-A205-AB70F8103B66}"/>
              </a:ext>
            </a:extLst>
          </p:cNvPr>
          <p:cNvSpPr txBox="1">
            <a:spLocks/>
          </p:cNvSpPr>
          <p:nvPr/>
        </p:nvSpPr>
        <p:spPr>
          <a:xfrm>
            <a:off x="709898" y="134077"/>
            <a:ext cx="6761419" cy="51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EC" dirty="0"/>
              <a:t>CRONOGRAMA Y ACTIVIDADES PARA DESARROLLAR</a:t>
            </a:r>
            <a:r>
              <a:rPr lang="es-MX" dirty="0"/>
              <a:t>:</a:t>
            </a:r>
            <a:endParaRPr lang="es-EC" dirty="0"/>
          </a:p>
        </p:txBody>
      </p:sp>
      <p:pic>
        <p:nvPicPr>
          <p:cNvPr id="9" name="Gráfico 8" descr="Engranajes">
            <a:extLst>
              <a:ext uri="{FF2B5EF4-FFF2-40B4-BE49-F238E27FC236}">
                <a16:creationId xmlns:a16="http://schemas.microsoft.com/office/drawing/2014/main" id="{D29D98A8-ECA2-BD3C-BBAA-0DC4821E6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948" y="186045"/>
            <a:ext cx="401213" cy="401213"/>
          </a:xfrm>
          <a:prstGeom prst="rect">
            <a:avLst/>
          </a:prstGeom>
        </p:spPr>
      </p:pic>
      <p:sp>
        <p:nvSpPr>
          <p:cNvPr id="17" name="Marcador de número de diapositiva 3">
            <a:extLst>
              <a:ext uri="{FF2B5EF4-FFF2-40B4-BE49-F238E27FC236}">
                <a16:creationId xmlns:a16="http://schemas.microsoft.com/office/drawing/2014/main" id="{7CA563ED-5F0F-632F-DF10-C1EF7D9EEF5C}"/>
              </a:ext>
            </a:extLst>
          </p:cNvPr>
          <p:cNvSpPr txBox="1">
            <a:spLocks/>
          </p:cNvSpPr>
          <p:nvPr/>
        </p:nvSpPr>
        <p:spPr>
          <a:xfrm>
            <a:off x="7553730" y="4802023"/>
            <a:ext cx="1487400" cy="2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s-EC" smtClean="0"/>
              <a:pPr/>
              <a:t>14</a:t>
            </a:fld>
            <a:endParaRPr lang="es-EC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1D95CF-88E3-147B-A576-02C22DC94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546846"/>
              </p:ext>
            </p:extLst>
          </p:nvPr>
        </p:nvGraphicFramePr>
        <p:xfrm>
          <a:off x="1269357" y="875417"/>
          <a:ext cx="6601428" cy="3645783"/>
        </p:xfrm>
        <a:graphic>
          <a:graphicData uri="http://schemas.openxmlformats.org/drawingml/2006/table">
            <a:tbl>
              <a:tblPr firstRow="1" bandRow="1">
                <a:tableStyleId>{3F72EB46-75B9-4336-9E10-F96F955B48C9}</a:tableStyleId>
              </a:tblPr>
              <a:tblGrid>
                <a:gridCol w="1115028">
                  <a:extLst>
                    <a:ext uri="{9D8B030D-6E8A-4147-A177-3AD203B41FA5}">
                      <a16:colId xmlns:a16="http://schemas.microsoft.com/office/drawing/2014/main" val="2004652659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2236935188"/>
                    </a:ext>
                  </a:extLst>
                </a:gridCol>
                <a:gridCol w="3588152">
                  <a:extLst>
                    <a:ext uri="{9D8B030D-6E8A-4147-A177-3AD203B41FA5}">
                      <a16:colId xmlns:a16="http://schemas.microsoft.com/office/drawing/2014/main" val="4051030322"/>
                    </a:ext>
                  </a:extLst>
                </a:gridCol>
              </a:tblGrid>
              <a:tr h="340490">
                <a:tc>
                  <a:txBody>
                    <a:bodyPr/>
                    <a:lstStyle/>
                    <a:p>
                      <a:r>
                        <a:rPr lang="es-EC" dirty="0"/>
                        <a:t>Partes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Descripción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78592"/>
                  </a:ext>
                </a:extLst>
              </a:tr>
              <a:tr h="468250">
                <a:tc>
                  <a:txBody>
                    <a:bodyPr/>
                    <a:lstStyle/>
                    <a:p>
                      <a:r>
                        <a:rPr lang="es-EC" sz="1200" dirty="0"/>
                        <a:t>Parte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200" dirty="0"/>
                        <a:t>Planificación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200" dirty="0"/>
                        <a:t>Asignación de objetivos y revisión teórica previa a la practica.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294061"/>
                  </a:ext>
                </a:extLst>
              </a:tr>
              <a:tr h="661059">
                <a:tc>
                  <a:txBody>
                    <a:bodyPr/>
                    <a:lstStyle/>
                    <a:p>
                      <a:r>
                        <a:rPr lang="es-EC" sz="1200" dirty="0"/>
                        <a:t>Parte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200" dirty="0"/>
                        <a:t>Desmontaje de sistemas de sobrealimentación.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200" dirty="0"/>
                        <a:t>Desarrollo del despiece de turbocompresores para su análisis y evaluación.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79823"/>
                  </a:ext>
                </a:extLst>
              </a:tr>
              <a:tr h="853867">
                <a:tc>
                  <a:txBody>
                    <a:bodyPr/>
                    <a:lstStyle/>
                    <a:p>
                      <a:r>
                        <a:rPr lang="es-EC" sz="1200" dirty="0"/>
                        <a:t>Parte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C" sz="1200" dirty="0"/>
                        <a:t>Diagnostico funcional mediante pruebas invasivas.</a:t>
                      </a:r>
                    </a:p>
                    <a:p>
                      <a:endParaRPr lang="es-EC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C" sz="1200" dirty="0"/>
                        <a:t>Desarrollo de pruebas invasivas, fugas, compresión y vacío en motores diésel con bomba lineal y bomba rotativa</a:t>
                      </a:r>
                    </a:p>
                    <a:p>
                      <a:endParaRPr lang="es-EC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124565"/>
                  </a:ext>
                </a:extLst>
              </a:tr>
              <a:tr h="853867">
                <a:tc>
                  <a:txBody>
                    <a:bodyPr/>
                    <a:lstStyle/>
                    <a:p>
                      <a:r>
                        <a:rPr lang="es-EC" sz="1200" dirty="0"/>
                        <a:t>Parte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200" dirty="0"/>
                        <a:t>Metrología aplicada a motores de combustión por compresión.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200" dirty="0"/>
                        <a:t>Desarrollo del despiece de un motor diésel para su examinación metrológica con instrumentos de precisión.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479883"/>
                  </a:ext>
                </a:extLst>
              </a:tr>
              <a:tr h="468250">
                <a:tc>
                  <a:txBody>
                    <a:bodyPr/>
                    <a:lstStyle/>
                    <a:p>
                      <a:r>
                        <a:rPr lang="es-EC" sz="1200" dirty="0"/>
                        <a:t>Parte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200" dirty="0"/>
                        <a:t>Desarrollo de documentación.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200" dirty="0"/>
                        <a:t>Elaboración de informes técnicos sobre los datos recopilados.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07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36;p16">
            <a:extLst>
              <a:ext uri="{FF2B5EF4-FFF2-40B4-BE49-F238E27FC236}">
                <a16:creationId xmlns:a16="http://schemas.microsoft.com/office/drawing/2014/main" id="{77C9599A-30B5-6B49-08C9-4130747C3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7000" y="153181"/>
            <a:ext cx="5117011" cy="510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C" dirty="0"/>
              <a:t>REFERENCIAS BIBLIO­­GR</a:t>
            </a:r>
            <a:r>
              <a:rPr lang="es-MX" dirty="0"/>
              <a:t>ÁFICAS:</a:t>
            </a:r>
            <a:r>
              <a:rPr lang="es-EC" dirty="0"/>
              <a:t> </a:t>
            </a:r>
          </a:p>
        </p:txBody>
      </p:sp>
      <p:pic>
        <p:nvPicPr>
          <p:cNvPr id="27" name="Gráfico 26" descr="Lista de comprobación">
            <a:extLst>
              <a:ext uri="{FF2B5EF4-FFF2-40B4-BE49-F238E27FC236}">
                <a16:creationId xmlns:a16="http://schemas.microsoft.com/office/drawing/2014/main" id="{AE7915D1-BEBB-9B45-5CC8-EB069C56C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474" y="219680"/>
            <a:ext cx="354164" cy="354164"/>
          </a:xfrm>
          <a:prstGeom prst="rect">
            <a:avLst/>
          </a:prstGeom>
        </p:spPr>
      </p:pic>
      <p:sp>
        <p:nvSpPr>
          <p:cNvPr id="28" name="Marcador de número de diapositiva 3">
            <a:extLst>
              <a:ext uri="{FF2B5EF4-FFF2-40B4-BE49-F238E27FC236}">
                <a16:creationId xmlns:a16="http://schemas.microsoft.com/office/drawing/2014/main" id="{DBC1F636-5500-EC93-181C-575E69EBE98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56600" y="4802023"/>
            <a:ext cx="1487400" cy="272897"/>
          </a:xfrm>
        </p:spPr>
        <p:txBody>
          <a:bodyPr/>
          <a:lstStyle/>
          <a:p>
            <a:fld id="{00000000-1234-1234-1234-123412341234}" type="slidenum">
              <a:rPr lang="es-EC" smtClean="0"/>
              <a:pPr/>
              <a:t>15</a:t>
            </a:fld>
            <a:endParaRPr lang="es-EC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4AA82-73DE-B4C5-40BF-31F0F00208D5}"/>
              </a:ext>
            </a:extLst>
          </p:cNvPr>
          <p:cNvSpPr txBox="1"/>
          <p:nvPr/>
        </p:nvSpPr>
        <p:spPr>
          <a:xfrm>
            <a:off x="586556" y="961756"/>
            <a:ext cx="79555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Client </a:t>
            </a:r>
            <a:r>
              <a:rPr lang="es-EC" dirty="0" err="1"/>
              <a:t>challenge</a:t>
            </a:r>
            <a:r>
              <a:rPr lang="es-EC" dirty="0"/>
              <a:t>. (s. f.-a). </a:t>
            </a:r>
            <a:r>
              <a:rPr lang="es-EC" dirty="0">
                <a:hlinkClick r:id="rId5"/>
              </a:rPr>
              <a:t>https://es.slideshare.net/slideshow/bomba-rotativa-8235458/8235458</a:t>
            </a:r>
            <a:endParaRPr lang="es-EC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Client </a:t>
            </a:r>
            <a:r>
              <a:rPr lang="es-EC" dirty="0" err="1"/>
              <a:t>challenge</a:t>
            </a:r>
            <a:r>
              <a:rPr lang="es-EC" dirty="0"/>
              <a:t>. (s. f.-b). </a:t>
            </a:r>
            <a:r>
              <a:rPr lang="es-EC" dirty="0">
                <a:hlinkClick r:id="rId6"/>
              </a:rPr>
              <a:t>https://es.scribd.com/document/458742393/BOMBA-DE-INYECCION-LINEAL-2</a:t>
            </a:r>
            <a:endParaRPr lang="es-EC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Client </a:t>
            </a:r>
            <a:r>
              <a:rPr lang="es-EC" dirty="0" err="1"/>
              <a:t>challenge</a:t>
            </a:r>
            <a:r>
              <a:rPr lang="es-EC" dirty="0"/>
              <a:t>. (s. f.-c). </a:t>
            </a:r>
            <a:r>
              <a:rPr lang="es-EC" dirty="0">
                <a:hlinkClick r:id="rId7"/>
              </a:rPr>
              <a:t>https://es.slideshare.net/slideshow/motores1-metrologia/143740563</a:t>
            </a:r>
            <a:endParaRPr lang="es-EC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Descubriendo las partes y vida útil de un turbo. (s. f.). </a:t>
            </a:r>
            <a:r>
              <a:rPr lang="es-MX" dirty="0">
                <a:hlinkClick r:id="rId8"/>
              </a:rPr>
              <a:t>https://turbosel.cl/blog/descubriendo-las-partes-y-vida-util-de-un-turbo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Fernando, P. T. D., Alexander, Q. P. D., &amp; Carlos, U. P. J. (2014). Partes y funcionamiento bomba de inyección lineal  con control electrónico. Repositorio Digital Universidad ECCI. </a:t>
            </a:r>
            <a:r>
              <a:rPr lang="es-MX" dirty="0">
                <a:hlinkClick r:id="rId9"/>
              </a:rPr>
              <a:t>https://repositorio.ecci.edu.co/entities/publication/c9ad9124-35b7-4823-8564-7e682ccff1bb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ITCA | Novedades |. (s. f.). Instituto Tecnológico de Capacitación Automotriz. </a:t>
            </a:r>
            <a:r>
              <a:rPr lang="es-EC" dirty="0">
                <a:hlinkClick r:id="rId10"/>
              </a:rPr>
              <a:t>https://www.itca.com.ar/novedades/metrologia-la-ciencia-de-lo-exacto.html</a:t>
            </a:r>
            <a:endParaRPr lang="es-EC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Turbomaster</a:t>
            </a:r>
            <a:r>
              <a:rPr lang="es-MX" dirty="0"/>
              <a:t>. (2022, 7 marzo). ¿Qué es un Turbocompresor? TURBOMASTER Ecuador. </a:t>
            </a:r>
            <a:r>
              <a:rPr lang="es-MX" dirty="0">
                <a:hlinkClick r:id="rId11"/>
              </a:rPr>
              <a:t>https://turbomaster.com.ec/que-es-un-turbocompresor/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Xubuli</a:t>
            </a:r>
            <a:r>
              <a:rPr lang="es-MX" dirty="0"/>
              <a:t>. (2024, 4 octubre). ¿Qué son las bombas rotativas y cuáles son sus funciones? Bomba de lóbulos Ace. </a:t>
            </a:r>
            <a:r>
              <a:rPr lang="es-MX" dirty="0">
                <a:hlinkClick r:id="rId12"/>
              </a:rPr>
              <a:t>https://acelobepump.com/es/blog/what-are-rotary-pumps-and-their-functions/</a:t>
            </a:r>
            <a:endParaRPr lang="es-MX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22124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2E94034-1B3B-4DBA-28E1-744066BC49B0}"/>
              </a:ext>
            </a:extLst>
          </p:cNvPr>
          <p:cNvSpPr/>
          <p:nvPr/>
        </p:nvSpPr>
        <p:spPr>
          <a:xfrm>
            <a:off x="207948" y="2048529"/>
            <a:ext cx="86907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GRACIAS POR SU ATENCIÓN</a:t>
            </a:r>
            <a:endParaRPr lang="en-US" sz="4800" b="1" dirty="0">
              <a:ln w="0"/>
              <a:solidFill>
                <a:schemeClr val="accent1">
                  <a:lumMod val="7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C41BD175-225E-C36E-650C-3800BD97EC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56600" y="4802023"/>
            <a:ext cx="1487400" cy="272897"/>
          </a:xfrm>
        </p:spPr>
        <p:txBody>
          <a:bodyPr/>
          <a:lstStyle/>
          <a:p>
            <a:fld id="{00000000-1234-1234-1234-123412341234}" type="slidenum">
              <a:rPr lang="es-EC" smtClean="0"/>
              <a:pPr/>
              <a:t>16</a:t>
            </a:fld>
            <a:endParaRPr lang="es-EC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1170352-C02A-D239-6729-0D13A6B23D37}"/>
              </a:ext>
            </a:extLst>
          </p:cNvPr>
          <p:cNvSpPr/>
          <p:nvPr/>
        </p:nvSpPr>
        <p:spPr>
          <a:xfrm>
            <a:off x="1775398" y="3908262"/>
            <a:ext cx="5593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altLang="ja-JP" sz="2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Ingeniero por esencia, Automotriz por excelencia…</a:t>
            </a:r>
            <a:endParaRPr lang="es-EC" sz="2000" b="1" dirty="0">
              <a:ln w="0"/>
              <a:solidFill>
                <a:schemeClr val="accent1">
                  <a:lumMod val="7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5" name="Google Shape;236;p16">
            <a:extLst>
              <a:ext uri="{FF2B5EF4-FFF2-40B4-BE49-F238E27FC236}">
                <a16:creationId xmlns:a16="http://schemas.microsoft.com/office/drawing/2014/main" id="{0CF50537-06AF-F5FB-923D-2B530C503F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980" y="141751"/>
            <a:ext cx="6128469" cy="510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CARRERA DE INGENIERÍA AUTOMOTRIZ – SEDE QUITO</a:t>
            </a:r>
          </a:p>
        </p:txBody>
      </p:sp>
      <p:pic>
        <p:nvPicPr>
          <p:cNvPr id="17" name="Gráfico 16" descr="Engranajes">
            <a:extLst>
              <a:ext uri="{FF2B5EF4-FFF2-40B4-BE49-F238E27FC236}">
                <a16:creationId xmlns:a16="http://schemas.microsoft.com/office/drawing/2014/main" id="{9FCD6C07-57CA-C606-4585-12AAEA16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948" y="186045"/>
            <a:ext cx="401213" cy="4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1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36;p16">
            <a:extLst>
              <a:ext uri="{FF2B5EF4-FFF2-40B4-BE49-F238E27FC236}">
                <a16:creationId xmlns:a16="http://schemas.microsoft.com/office/drawing/2014/main" id="{BCB583CB-5532-D123-7B08-9A7178446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670" y="122929"/>
            <a:ext cx="4555821" cy="510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AGENDA</a:t>
            </a:r>
            <a:endParaRPr lang="es-EC" dirty="0"/>
          </a:p>
        </p:txBody>
      </p:sp>
      <p:sp>
        <p:nvSpPr>
          <p:cNvPr id="23" name="Parallelogram 11">
            <a:extLst>
              <a:ext uri="{FF2B5EF4-FFF2-40B4-BE49-F238E27FC236}">
                <a16:creationId xmlns:a16="http://schemas.microsoft.com/office/drawing/2014/main" id="{CF4916C7-D617-C0BD-2737-CB2AB812273B}"/>
              </a:ext>
            </a:extLst>
          </p:cNvPr>
          <p:cNvSpPr/>
          <p:nvPr/>
        </p:nvSpPr>
        <p:spPr>
          <a:xfrm flipH="1">
            <a:off x="435834" y="980926"/>
            <a:ext cx="469812" cy="339546"/>
          </a:xfrm>
          <a:prstGeom prst="parallelogram">
            <a:avLst>
              <a:gd name="adj" fmla="val 22537"/>
            </a:avLst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sp>
        <p:nvSpPr>
          <p:cNvPr id="24" name="Parallelogram 16">
            <a:extLst>
              <a:ext uri="{FF2B5EF4-FFF2-40B4-BE49-F238E27FC236}">
                <a16:creationId xmlns:a16="http://schemas.microsoft.com/office/drawing/2014/main" id="{82C18D40-23EF-AC81-66CB-0EBD7C559296}"/>
              </a:ext>
            </a:extLst>
          </p:cNvPr>
          <p:cNvSpPr/>
          <p:nvPr/>
        </p:nvSpPr>
        <p:spPr>
          <a:xfrm flipH="1">
            <a:off x="649474" y="1688252"/>
            <a:ext cx="469812" cy="339546"/>
          </a:xfrm>
          <a:prstGeom prst="parallelogram">
            <a:avLst>
              <a:gd name="adj" fmla="val 22537"/>
            </a:avLst>
          </a:prstGeom>
          <a:solidFill>
            <a:srgbClr val="C7D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sp>
        <p:nvSpPr>
          <p:cNvPr id="25" name="Parallelogram 17">
            <a:extLst>
              <a:ext uri="{FF2B5EF4-FFF2-40B4-BE49-F238E27FC236}">
                <a16:creationId xmlns:a16="http://schemas.microsoft.com/office/drawing/2014/main" id="{7BC0D7F1-1625-5E04-62A4-30C392F1F60F}"/>
              </a:ext>
            </a:extLst>
          </p:cNvPr>
          <p:cNvSpPr/>
          <p:nvPr/>
        </p:nvSpPr>
        <p:spPr>
          <a:xfrm flipH="1">
            <a:off x="890358" y="2465251"/>
            <a:ext cx="469812" cy="339546"/>
          </a:xfrm>
          <a:prstGeom prst="parallelogram">
            <a:avLst>
              <a:gd name="adj" fmla="val 22537"/>
            </a:avLst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Parallelogram 18">
            <a:extLst>
              <a:ext uri="{FF2B5EF4-FFF2-40B4-BE49-F238E27FC236}">
                <a16:creationId xmlns:a16="http://schemas.microsoft.com/office/drawing/2014/main" id="{21BB99D7-F024-17FB-D03E-487FFE0E77EB}"/>
              </a:ext>
            </a:extLst>
          </p:cNvPr>
          <p:cNvSpPr/>
          <p:nvPr/>
        </p:nvSpPr>
        <p:spPr>
          <a:xfrm flipH="1">
            <a:off x="1103956" y="3201754"/>
            <a:ext cx="469812" cy="339546"/>
          </a:xfrm>
          <a:prstGeom prst="parallelogram">
            <a:avLst>
              <a:gd name="adj" fmla="val 22537"/>
            </a:avLst>
          </a:prstGeom>
          <a:solidFill>
            <a:srgbClr val="D2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35EC0677-54A0-1A62-182F-2964B7434922}"/>
              </a:ext>
            </a:extLst>
          </p:cNvPr>
          <p:cNvSpPr txBox="1"/>
          <p:nvPr/>
        </p:nvSpPr>
        <p:spPr>
          <a:xfrm>
            <a:off x="1011681" y="853555"/>
            <a:ext cx="1884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rgbClr val="FF9800"/>
                </a:solidFill>
                <a:latin typeface="Montserrat" panose="00000500000000000000" pitchFamily="50" charset="0"/>
              </a:rPr>
              <a:t>INTRODUCCIÓN</a:t>
            </a:r>
            <a:endParaRPr lang="en-US" b="1" dirty="0">
              <a:solidFill>
                <a:srgbClr val="FF9800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4C3197-3590-759B-19A7-393827C9954F}"/>
              </a:ext>
            </a:extLst>
          </p:cNvPr>
          <p:cNvSpPr/>
          <p:nvPr/>
        </p:nvSpPr>
        <p:spPr>
          <a:xfrm>
            <a:off x="1119286" y="1104159"/>
            <a:ext cx="4193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C" sz="1200" b="1" dirty="0">
                <a:solidFill>
                  <a:srgbClr val="3F5378"/>
                </a:solidFill>
              </a:rPr>
              <a:t>Revisión</a:t>
            </a:r>
            <a:r>
              <a:rPr lang="es-EC" sz="1200" dirty="0">
                <a:solidFill>
                  <a:srgbClr val="3F5378"/>
                </a:solidFill>
              </a:rPr>
              <a:t> de los antecedentes y objetivos planteados del banco de pruebas </a:t>
            </a:r>
            <a:endParaRPr lang="es-ES" sz="1200" dirty="0">
              <a:solidFill>
                <a:srgbClr val="3F5378"/>
              </a:solidFill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CFC203D-D28D-6AF9-424C-CD463E56F9D3}"/>
              </a:ext>
            </a:extLst>
          </p:cNvPr>
          <p:cNvSpPr txBox="1"/>
          <p:nvPr/>
        </p:nvSpPr>
        <p:spPr>
          <a:xfrm>
            <a:off x="1190654" y="1596955"/>
            <a:ext cx="1884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9800"/>
                </a:solidFill>
                <a:latin typeface="Montserrat" panose="00000500000000000000" pitchFamily="50" charset="0"/>
              </a:rPr>
              <a:t>ESTUDIO INICIAL</a:t>
            </a:r>
            <a:endParaRPr lang="en-US" b="1" dirty="0">
              <a:solidFill>
                <a:srgbClr val="FF9800"/>
              </a:solidFill>
              <a:latin typeface="Montserrat" panose="00000500000000000000" pitchFamily="50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DFBD201-4E49-3FAC-32CA-33DA4069AE45}"/>
              </a:ext>
            </a:extLst>
          </p:cNvPr>
          <p:cNvSpPr/>
          <p:nvPr/>
        </p:nvSpPr>
        <p:spPr>
          <a:xfrm>
            <a:off x="1589097" y="2658276"/>
            <a:ext cx="39936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C" sz="1200" dirty="0">
                <a:solidFill>
                  <a:srgbClr val="3F5378"/>
                </a:solidFill>
              </a:rPr>
              <a:t>Métodos y técnicas aplicados en la investigación.</a:t>
            </a:r>
            <a:endParaRPr lang="es-ES" sz="1200" dirty="0">
              <a:solidFill>
                <a:srgbClr val="3F5378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9376A95-4BF1-D625-801D-1DE0AA0AC625}"/>
              </a:ext>
            </a:extLst>
          </p:cNvPr>
          <p:cNvSpPr/>
          <p:nvPr/>
        </p:nvSpPr>
        <p:spPr>
          <a:xfrm>
            <a:off x="1318712" y="1871936"/>
            <a:ext cx="3993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C" sz="1200" b="1" dirty="0">
                <a:solidFill>
                  <a:srgbClr val="3F5378"/>
                </a:solidFill>
              </a:rPr>
              <a:t>Análisis</a:t>
            </a:r>
            <a:r>
              <a:rPr lang="es-EC" sz="1200" dirty="0">
                <a:solidFill>
                  <a:srgbClr val="3F5378"/>
                </a:solidFill>
              </a:rPr>
              <a:t> del punto de partida, problemas detectados y requerimientos.</a:t>
            </a:r>
            <a:endParaRPr lang="es-ES" sz="1200" dirty="0">
              <a:solidFill>
                <a:srgbClr val="3F5378"/>
              </a:solidFill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7FECF1A2-93CB-69E7-3B6C-1E73785A1659}"/>
              </a:ext>
            </a:extLst>
          </p:cNvPr>
          <p:cNvSpPr txBox="1"/>
          <p:nvPr/>
        </p:nvSpPr>
        <p:spPr>
          <a:xfrm>
            <a:off x="1415585" y="2412481"/>
            <a:ext cx="2533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9800"/>
                </a:solidFill>
                <a:latin typeface="Montserrat" panose="00000500000000000000" pitchFamily="50" charset="0"/>
              </a:rPr>
              <a:t>METODOLOGÍA</a:t>
            </a:r>
            <a:endParaRPr lang="en-US" b="1" dirty="0">
              <a:solidFill>
                <a:srgbClr val="FF9800"/>
              </a:solidFill>
              <a:latin typeface="Montserrat" panose="00000500000000000000" pitchFamily="50" charset="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85F3B754-6DF5-1E89-3EFD-89888B26206D}"/>
              </a:ext>
            </a:extLst>
          </p:cNvPr>
          <p:cNvSpPr txBox="1"/>
          <p:nvPr/>
        </p:nvSpPr>
        <p:spPr>
          <a:xfrm>
            <a:off x="1615449" y="3119277"/>
            <a:ext cx="3104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9800"/>
                </a:solidFill>
                <a:latin typeface="Montserrat" panose="00000500000000000000" pitchFamily="50" charset="0"/>
              </a:rPr>
              <a:t>ANÁLISIS DE RESULTADOS</a:t>
            </a:r>
            <a:endParaRPr lang="en-US" b="1" dirty="0">
              <a:solidFill>
                <a:srgbClr val="FF9800"/>
              </a:solidFill>
              <a:latin typeface="Montserrat" panose="00000500000000000000" pitchFamily="50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55AC84A-E3D8-1CBD-2BFC-0E23A43D535B}"/>
              </a:ext>
            </a:extLst>
          </p:cNvPr>
          <p:cNvSpPr/>
          <p:nvPr/>
        </p:nvSpPr>
        <p:spPr>
          <a:xfrm>
            <a:off x="1793647" y="3343550"/>
            <a:ext cx="3815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C" sz="1200" b="1" dirty="0">
                <a:solidFill>
                  <a:srgbClr val="3F5378"/>
                </a:solidFill>
              </a:rPr>
              <a:t>Implementación </a:t>
            </a:r>
            <a:r>
              <a:rPr lang="es-EC" sz="1200" dirty="0">
                <a:solidFill>
                  <a:srgbClr val="3F5378"/>
                </a:solidFill>
              </a:rPr>
              <a:t>de la solución y resultados de las pruebas.</a:t>
            </a:r>
            <a:endParaRPr lang="es-ES" sz="1200" dirty="0">
              <a:solidFill>
                <a:srgbClr val="3F5378"/>
              </a:solidFill>
            </a:endParaRPr>
          </a:p>
        </p:txBody>
      </p:sp>
      <p:sp>
        <p:nvSpPr>
          <p:cNvPr id="36" name="Freeform 178">
            <a:extLst>
              <a:ext uri="{FF2B5EF4-FFF2-40B4-BE49-F238E27FC236}">
                <a16:creationId xmlns:a16="http://schemas.microsoft.com/office/drawing/2014/main" id="{9A057423-D512-E3DB-5008-75B27787E5C9}"/>
              </a:ext>
            </a:extLst>
          </p:cNvPr>
          <p:cNvSpPr>
            <a:spLocks noEditPoints="1"/>
          </p:cNvSpPr>
          <p:nvPr/>
        </p:nvSpPr>
        <p:spPr bwMode="auto">
          <a:xfrm>
            <a:off x="274184" y="220951"/>
            <a:ext cx="514486" cy="313977"/>
          </a:xfrm>
          <a:custGeom>
            <a:avLst/>
            <a:gdLst>
              <a:gd name="T0" fmla="*/ 236538 w 184"/>
              <a:gd name="T1" fmla="*/ 184150 h 184"/>
              <a:gd name="T2" fmla="*/ 236538 w 184"/>
              <a:gd name="T3" fmla="*/ 128588 h 184"/>
              <a:gd name="T4" fmla="*/ 163513 w 184"/>
              <a:gd name="T5" fmla="*/ 128588 h 184"/>
              <a:gd name="T6" fmla="*/ 163513 w 184"/>
              <a:gd name="T7" fmla="*/ 111125 h 184"/>
              <a:gd name="T8" fmla="*/ 219075 w 184"/>
              <a:gd name="T9" fmla="*/ 111125 h 184"/>
              <a:gd name="T10" fmla="*/ 219075 w 184"/>
              <a:gd name="T11" fmla="*/ 0 h 184"/>
              <a:gd name="T12" fmla="*/ 90488 w 184"/>
              <a:gd name="T13" fmla="*/ 0 h 184"/>
              <a:gd name="T14" fmla="*/ 90488 w 184"/>
              <a:gd name="T15" fmla="*/ 111125 h 184"/>
              <a:gd name="T16" fmla="*/ 146050 w 184"/>
              <a:gd name="T17" fmla="*/ 111125 h 184"/>
              <a:gd name="T18" fmla="*/ 146050 w 184"/>
              <a:gd name="T19" fmla="*/ 128588 h 184"/>
              <a:gd name="T20" fmla="*/ 55563 w 184"/>
              <a:gd name="T21" fmla="*/ 128588 h 184"/>
              <a:gd name="T22" fmla="*/ 55563 w 184"/>
              <a:gd name="T23" fmla="*/ 184150 h 184"/>
              <a:gd name="T24" fmla="*/ 0 w 184"/>
              <a:gd name="T25" fmla="*/ 184150 h 184"/>
              <a:gd name="T26" fmla="*/ 0 w 184"/>
              <a:gd name="T27" fmla="*/ 292100 h 184"/>
              <a:gd name="T28" fmla="*/ 128588 w 184"/>
              <a:gd name="T29" fmla="*/ 292100 h 184"/>
              <a:gd name="T30" fmla="*/ 128588 w 184"/>
              <a:gd name="T31" fmla="*/ 184150 h 184"/>
              <a:gd name="T32" fmla="*/ 73025 w 184"/>
              <a:gd name="T33" fmla="*/ 184150 h 184"/>
              <a:gd name="T34" fmla="*/ 73025 w 184"/>
              <a:gd name="T35" fmla="*/ 146050 h 184"/>
              <a:gd name="T36" fmla="*/ 219075 w 184"/>
              <a:gd name="T37" fmla="*/ 146050 h 184"/>
              <a:gd name="T38" fmla="*/ 219075 w 184"/>
              <a:gd name="T39" fmla="*/ 184150 h 184"/>
              <a:gd name="T40" fmla="*/ 163513 w 184"/>
              <a:gd name="T41" fmla="*/ 184150 h 184"/>
              <a:gd name="T42" fmla="*/ 163513 w 184"/>
              <a:gd name="T43" fmla="*/ 292100 h 184"/>
              <a:gd name="T44" fmla="*/ 292100 w 184"/>
              <a:gd name="T45" fmla="*/ 292100 h 184"/>
              <a:gd name="T46" fmla="*/ 292100 w 184"/>
              <a:gd name="T47" fmla="*/ 184150 h 184"/>
              <a:gd name="T48" fmla="*/ 236538 w 184"/>
              <a:gd name="T49" fmla="*/ 184150 h 184"/>
              <a:gd name="T50" fmla="*/ 111125 w 184"/>
              <a:gd name="T51" fmla="*/ 201613 h 184"/>
              <a:gd name="T52" fmla="*/ 111125 w 184"/>
              <a:gd name="T53" fmla="*/ 219075 h 184"/>
              <a:gd name="T54" fmla="*/ 17463 w 184"/>
              <a:gd name="T55" fmla="*/ 219075 h 184"/>
              <a:gd name="T56" fmla="*/ 17463 w 184"/>
              <a:gd name="T57" fmla="*/ 201613 h 184"/>
              <a:gd name="T58" fmla="*/ 111125 w 184"/>
              <a:gd name="T59" fmla="*/ 201613 h 184"/>
              <a:gd name="T60" fmla="*/ 111125 w 184"/>
              <a:gd name="T61" fmla="*/ 36513 h 184"/>
              <a:gd name="T62" fmla="*/ 111125 w 184"/>
              <a:gd name="T63" fmla="*/ 17463 h 184"/>
              <a:gd name="T64" fmla="*/ 201613 w 184"/>
              <a:gd name="T65" fmla="*/ 17463 h 184"/>
              <a:gd name="T66" fmla="*/ 201613 w 184"/>
              <a:gd name="T67" fmla="*/ 36513 h 184"/>
              <a:gd name="T68" fmla="*/ 111125 w 184"/>
              <a:gd name="T69" fmla="*/ 36513 h 184"/>
              <a:gd name="T70" fmla="*/ 274638 w 184"/>
              <a:gd name="T71" fmla="*/ 219075 h 184"/>
              <a:gd name="T72" fmla="*/ 184150 w 184"/>
              <a:gd name="T73" fmla="*/ 219075 h 184"/>
              <a:gd name="T74" fmla="*/ 184150 w 184"/>
              <a:gd name="T75" fmla="*/ 201613 h 184"/>
              <a:gd name="T76" fmla="*/ 274638 w 184"/>
              <a:gd name="T77" fmla="*/ 201613 h 184"/>
              <a:gd name="T78" fmla="*/ 274638 w 184"/>
              <a:gd name="T79" fmla="*/ 219075 h 18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8" name="Parallelogram 18">
            <a:extLst>
              <a:ext uri="{FF2B5EF4-FFF2-40B4-BE49-F238E27FC236}">
                <a16:creationId xmlns:a16="http://schemas.microsoft.com/office/drawing/2014/main" id="{9D5924EA-DD06-174C-C11C-3AA1CDACFD64}"/>
              </a:ext>
            </a:extLst>
          </p:cNvPr>
          <p:cNvSpPr/>
          <p:nvPr/>
        </p:nvSpPr>
        <p:spPr>
          <a:xfrm flipH="1">
            <a:off x="1364330" y="4038542"/>
            <a:ext cx="469812" cy="339546"/>
          </a:xfrm>
          <a:prstGeom prst="parallelogram">
            <a:avLst>
              <a:gd name="adj" fmla="val 225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30E64A91-E4B6-32DB-EC1E-F2CD6F64116D}"/>
              </a:ext>
            </a:extLst>
          </p:cNvPr>
          <p:cNvSpPr txBox="1"/>
          <p:nvPr/>
        </p:nvSpPr>
        <p:spPr>
          <a:xfrm>
            <a:off x="1875823" y="3956065"/>
            <a:ext cx="399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9800"/>
                </a:solidFill>
                <a:latin typeface="Montserrat" panose="00000500000000000000" pitchFamily="50" charset="0"/>
              </a:rPr>
              <a:t>CONCLUSIONES / RECOMENDACIONES</a:t>
            </a:r>
            <a:endParaRPr lang="en-US" b="1" dirty="0">
              <a:solidFill>
                <a:srgbClr val="FF9800"/>
              </a:solidFill>
              <a:latin typeface="Montserrat" panose="00000500000000000000" pitchFamily="50" charset="0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0B179CD9-CF58-AEF8-2DDE-03E6A6CEA8EF}"/>
              </a:ext>
            </a:extLst>
          </p:cNvPr>
          <p:cNvSpPr/>
          <p:nvPr/>
        </p:nvSpPr>
        <p:spPr>
          <a:xfrm>
            <a:off x="2054020" y="4180338"/>
            <a:ext cx="3815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C" sz="1200" b="1" dirty="0">
                <a:solidFill>
                  <a:srgbClr val="3F5378"/>
                </a:solidFill>
              </a:rPr>
              <a:t>Resultados </a:t>
            </a:r>
            <a:r>
              <a:rPr lang="es-EC" sz="1200" dirty="0">
                <a:solidFill>
                  <a:srgbClr val="3F5378"/>
                </a:solidFill>
              </a:rPr>
              <a:t>y trabajos futuros.</a:t>
            </a:r>
            <a:endParaRPr lang="es-ES" sz="1200" dirty="0">
              <a:solidFill>
                <a:srgbClr val="3F5378"/>
              </a:solidFill>
            </a:endParaRPr>
          </a:p>
        </p:txBody>
      </p:sp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963D777C-6043-E564-C035-964FA38502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3730" y="4802023"/>
            <a:ext cx="1487400" cy="272897"/>
          </a:xfrm>
        </p:spPr>
        <p:txBody>
          <a:bodyPr/>
          <a:lstStyle/>
          <a:p>
            <a:fld id="{00000000-1234-1234-1234-123412341234}" type="slidenum">
              <a:rPr lang="es-EC" smtClean="0"/>
              <a:pPr/>
              <a:t>2</a:t>
            </a:fld>
            <a:endParaRPr lang="es-EC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9A4C98-B741-7F14-A82A-A52ABEFC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12" y="4416703"/>
            <a:ext cx="1458022" cy="658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6;p16">
            <a:extLst>
              <a:ext uri="{FF2B5EF4-FFF2-40B4-BE49-F238E27FC236}">
                <a16:creationId xmlns:a16="http://schemas.microsoft.com/office/drawing/2014/main" id="{54AB02EE-E1DC-E17E-8E88-A9CC9E5848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608" y="134077"/>
            <a:ext cx="5117011" cy="510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INTRODUCCIÓN  - ANTECEDENTES</a:t>
            </a:r>
          </a:p>
        </p:txBody>
      </p:sp>
      <p:pic>
        <p:nvPicPr>
          <p:cNvPr id="7" name="Gráfico 6" descr="Contrato">
            <a:extLst>
              <a:ext uri="{FF2B5EF4-FFF2-40B4-BE49-F238E27FC236}">
                <a16:creationId xmlns:a16="http://schemas.microsoft.com/office/drawing/2014/main" id="{D5BF366A-ACA8-B0BF-3D8C-2C0DB4779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957" y="170608"/>
            <a:ext cx="406310" cy="406310"/>
          </a:xfrm>
          <a:prstGeom prst="rect">
            <a:avLst/>
          </a:prstGeom>
        </p:spPr>
      </p:pic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EC9F8AA8-2AAA-3894-F40A-097B9CE426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3730" y="4802023"/>
            <a:ext cx="1487400" cy="272897"/>
          </a:xfrm>
        </p:spPr>
        <p:txBody>
          <a:bodyPr/>
          <a:lstStyle/>
          <a:p>
            <a:fld id="{00000000-1234-1234-1234-123412341234}" type="slidenum">
              <a:rPr lang="es-EC" smtClean="0"/>
              <a:pPr/>
              <a:t>3</a:t>
            </a:fld>
            <a:endParaRPr lang="es-EC" dirty="0"/>
          </a:p>
        </p:txBody>
      </p:sp>
      <p:graphicFrame>
        <p:nvGraphicFramePr>
          <p:cNvPr id="9" name="15 Diagrama">
            <a:extLst>
              <a:ext uri="{FF2B5EF4-FFF2-40B4-BE49-F238E27FC236}">
                <a16:creationId xmlns:a16="http://schemas.microsoft.com/office/drawing/2014/main" id="{92438580-F287-7D19-09D8-CF0799CD2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726851"/>
              </p:ext>
            </p:extLst>
          </p:nvPr>
        </p:nvGraphicFramePr>
        <p:xfrm>
          <a:off x="741111" y="862647"/>
          <a:ext cx="7692390" cy="3845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25E47078-664C-4F72-2259-DA0A87153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174" y="4484832"/>
            <a:ext cx="1458022" cy="6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16">
            <a:extLst>
              <a:ext uri="{FF2B5EF4-FFF2-40B4-BE49-F238E27FC236}">
                <a16:creationId xmlns:a16="http://schemas.microsoft.com/office/drawing/2014/main" id="{B1F0C377-1ADA-B398-9BBF-2C9E85CF1D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280" y="141751"/>
            <a:ext cx="5117011" cy="510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OBJETIVOS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0E8CCE4-9DF8-B88D-76E9-0C6C83C7DB4F}"/>
              </a:ext>
            </a:extLst>
          </p:cNvPr>
          <p:cNvSpPr/>
          <p:nvPr/>
        </p:nvSpPr>
        <p:spPr>
          <a:xfrm>
            <a:off x="920590" y="1840113"/>
            <a:ext cx="35914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ESPECIFICO 1: </a:t>
            </a:r>
            <a:r>
              <a:rPr lang="es-MX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Evaluar la condición funcional del motor diésel mediante pruebas de vacío en el sistema de admisión, mediciones de compresión y comprobación de fugas en los cilindros, comparando los resultados obtenidos con los valores de referencia para motores diésel.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F0D197-498C-541C-425B-FEFA446A7E12}"/>
              </a:ext>
            </a:extLst>
          </p:cNvPr>
          <p:cNvSpPr/>
          <p:nvPr/>
        </p:nvSpPr>
        <p:spPr>
          <a:xfrm>
            <a:off x="741280" y="892656"/>
            <a:ext cx="75078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ES" sz="1800" dirty="0">
                <a:solidFill>
                  <a:schemeClr val="accent1">
                    <a:lumMod val="50000"/>
                  </a:schemeClr>
                </a:solidFill>
              </a:rPr>
              <a:t>GENERAL: </a:t>
            </a:r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Realizar un diagnóstico integral del estado mecánico y funcional de un motor diésel, mediante la aplicación de pruebas de vacío, compresión y fugas, la inspección y evaluación del sistema de sobrealimentación y el análisis metrológico de los principales componentes internos del motor, con el fin de determinar su condición operativa y las acciones correctivas necesarias.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s-EC" sz="1800" dirty="0">
              <a:ln w="0"/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1CE10B1-E6F4-EF63-EE03-32521D111394}"/>
              </a:ext>
            </a:extLst>
          </p:cNvPr>
          <p:cNvSpPr/>
          <p:nvPr/>
        </p:nvSpPr>
        <p:spPr>
          <a:xfrm>
            <a:off x="5274825" y="3378653"/>
            <a:ext cx="352541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ESPECIFICO 4: 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Realizar un diagnóstico integral del estado mecánico y funcional de un motor diésel, mediante la inspección, evaluación y el análisis metrológico de los principales componentes internos del motor, con el fin de determinar su condición operativa y las acciones correctivas necesarias. </a:t>
            </a:r>
            <a:endParaRPr lang="es-EC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9C56859-778D-A03F-BB6B-077279F04D23}"/>
              </a:ext>
            </a:extLst>
          </p:cNvPr>
          <p:cNvSpPr/>
          <p:nvPr/>
        </p:nvSpPr>
        <p:spPr>
          <a:xfrm>
            <a:off x="1022688" y="3412798"/>
            <a:ext cx="35332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ESPECIFICO 2: </a:t>
            </a:r>
            <a:r>
              <a:rPr lang="es-MX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Analizar el estado del sistema de sobrealimentación a través del desmontaje e inspección del turbo, identificando desgaste, deformaciones o fallas en sus componentes internos que puedan afectar su funcionamiento.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FFD2DEF-36A4-C5BB-5C2C-4059A0AD21FE}"/>
              </a:ext>
            </a:extLst>
          </p:cNvPr>
          <p:cNvSpPr/>
          <p:nvPr/>
        </p:nvSpPr>
        <p:spPr>
          <a:xfrm>
            <a:off x="5395078" y="1786920"/>
            <a:ext cx="35914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ESPECIFICO 3: </a:t>
            </a:r>
            <a:r>
              <a:rPr lang="es-MX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el grado de desgaste y deformación de los componentes mecánicos internos del motor, aplicando técnicas de metrología para la medición de ovalamiento, conicidad y planicidad en cilindros, culata, cigüeñal y árbol de levas.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Gráfico 18" descr="Gráfico de barras">
            <a:extLst>
              <a:ext uri="{FF2B5EF4-FFF2-40B4-BE49-F238E27FC236}">
                <a16:creationId xmlns:a16="http://schemas.microsoft.com/office/drawing/2014/main" id="{E68CCF76-EA10-B8A5-FAA7-AFF941D7C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0386" y="3654685"/>
            <a:ext cx="474568" cy="474568"/>
          </a:xfrm>
          <a:prstGeom prst="rect">
            <a:avLst/>
          </a:prstGeom>
        </p:spPr>
      </p:pic>
      <p:pic>
        <p:nvPicPr>
          <p:cNvPr id="20" name="Gráfico 19" descr="Informática en la nube">
            <a:extLst>
              <a:ext uri="{FF2B5EF4-FFF2-40B4-BE49-F238E27FC236}">
                <a16:creationId xmlns:a16="http://schemas.microsoft.com/office/drawing/2014/main" id="{7ABAAD09-A613-9BFE-E59A-CDA262C60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3390" y="1945048"/>
            <a:ext cx="518699" cy="518699"/>
          </a:xfrm>
          <a:prstGeom prst="rect">
            <a:avLst/>
          </a:prstGeom>
        </p:spPr>
      </p:pic>
      <p:sp>
        <p:nvSpPr>
          <p:cNvPr id="22" name="AutoShape 4" descr="Resultado de imagen para ICONOS DE REDES">
            <a:extLst>
              <a:ext uri="{FF2B5EF4-FFF2-40B4-BE49-F238E27FC236}">
                <a16:creationId xmlns:a16="http://schemas.microsoft.com/office/drawing/2014/main" id="{C6475C5B-15E5-B0F4-5746-2A80C93A68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3" name="Freeform 178">
            <a:extLst>
              <a:ext uri="{FF2B5EF4-FFF2-40B4-BE49-F238E27FC236}">
                <a16:creationId xmlns:a16="http://schemas.microsoft.com/office/drawing/2014/main" id="{119150C2-CC70-99E0-E9B3-9C465E076D6D}"/>
              </a:ext>
            </a:extLst>
          </p:cNvPr>
          <p:cNvSpPr>
            <a:spLocks noEditPoints="1"/>
          </p:cNvSpPr>
          <p:nvPr/>
        </p:nvSpPr>
        <p:spPr bwMode="auto">
          <a:xfrm>
            <a:off x="343758" y="3613701"/>
            <a:ext cx="514486" cy="313977"/>
          </a:xfrm>
          <a:custGeom>
            <a:avLst/>
            <a:gdLst>
              <a:gd name="T0" fmla="*/ 236538 w 184"/>
              <a:gd name="T1" fmla="*/ 184150 h 184"/>
              <a:gd name="T2" fmla="*/ 236538 w 184"/>
              <a:gd name="T3" fmla="*/ 128588 h 184"/>
              <a:gd name="T4" fmla="*/ 163513 w 184"/>
              <a:gd name="T5" fmla="*/ 128588 h 184"/>
              <a:gd name="T6" fmla="*/ 163513 w 184"/>
              <a:gd name="T7" fmla="*/ 111125 h 184"/>
              <a:gd name="T8" fmla="*/ 219075 w 184"/>
              <a:gd name="T9" fmla="*/ 111125 h 184"/>
              <a:gd name="T10" fmla="*/ 219075 w 184"/>
              <a:gd name="T11" fmla="*/ 0 h 184"/>
              <a:gd name="T12" fmla="*/ 90488 w 184"/>
              <a:gd name="T13" fmla="*/ 0 h 184"/>
              <a:gd name="T14" fmla="*/ 90488 w 184"/>
              <a:gd name="T15" fmla="*/ 111125 h 184"/>
              <a:gd name="T16" fmla="*/ 146050 w 184"/>
              <a:gd name="T17" fmla="*/ 111125 h 184"/>
              <a:gd name="T18" fmla="*/ 146050 w 184"/>
              <a:gd name="T19" fmla="*/ 128588 h 184"/>
              <a:gd name="T20" fmla="*/ 55563 w 184"/>
              <a:gd name="T21" fmla="*/ 128588 h 184"/>
              <a:gd name="T22" fmla="*/ 55563 w 184"/>
              <a:gd name="T23" fmla="*/ 184150 h 184"/>
              <a:gd name="T24" fmla="*/ 0 w 184"/>
              <a:gd name="T25" fmla="*/ 184150 h 184"/>
              <a:gd name="T26" fmla="*/ 0 w 184"/>
              <a:gd name="T27" fmla="*/ 292100 h 184"/>
              <a:gd name="T28" fmla="*/ 128588 w 184"/>
              <a:gd name="T29" fmla="*/ 292100 h 184"/>
              <a:gd name="T30" fmla="*/ 128588 w 184"/>
              <a:gd name="T31" fmla="*/ 184150 h 184"/>
              <a:gd name="T32" fmla="*/ 73025 w 184"/>
              <a:gd name="T33" fmla="*/ 184150 h 184"/>
              <a:gd name="T34" fmla="*/ 73025 w 184"/>
              <a:gd name="T35" fmla="*/ 146050 h 184"/>
              <a:gd name="T36" fmla="*/ 219075 w 184"/>
              <a:gd name="T37" fmla="*/ 146050 h 184"/>
              <a:gd name="T38" fmla="*/ 219075 w 184"/>
              <a:gd name="T39" fmla="*/ 184150 h 184"/>
              <a:gd name="T40" fmla="*/ 163513 w 184"/>
              <a:gd name="T41" fmla="*/ 184150 h 184"/>
              <a:gd name="T42" fmla="*/ 163513 w 184"/>
              <a:gd name="T43" fmla="*/ 292100 h 184"/>
              <a:gd name="T44" fmla="*/ 292100 w 184"/>
              <a:gd name="T45" fmla="*/ 292100 h 184"/>
              <a:gd name="T46" fmla="*/ 292100 w 184"/>
              <a:gd name="T47" fmla="*/ 184150 h 184"/>
              <a:gd name="T48" fmla="*/ 236538 w 184"/>
              <a:gd name="T49" fmla="*/ 184150 h 184"/>
              <a:gd name="T50" fmla="*/ 111125 w 184"/>
              <a:gd name="T51" fmla="*/ 201613 h 184"/>
              <a:gd name="T52" fmla="*/ 111125 w 184"/>
              <a:gd name="T53" fmla="*/ 219075 h 184"/>
              <a:gd name="T54" fmla="*/ 17463 w 184"/>
              <a:gd name="T55" fmla="*/ 219075 h 184"/>
              <a:gd name="T56" fmla="*/ 17463 w 184"/>
              <a:gd name="T57" fmla="*/ 201613 h 184"/>
              <a:gd name="T58" fmla="*/ 111125 w 184"/>
              <a:gd name="T59" fmla="*/ 201613 h 184"/>
              <a:gd name="T60" fmla="*/ 111125 w 184"/>
              <a:gd name="T61" fmla="*/ 36513 h 184"/>
              <a:gd name="T62" fmla="*/ 111125 w 184"/>
              <a:gd name="T63" fmla="*/ 17463 h 184"/>
              <a:gd name="T64" fmla="*/ 201613 w 184"/>
              <a:gd name="T65" fmla="*/ 17463 h 184"/>
              <a:gd name="T66" fmla="*/ 201613 w 184"/>
              <a:gd name="T67" fmla="*/ 36513 h 184"/>
              <a:gd name="T68" fmla="*/ 111125 w 184"/>
              <a:gd name="T69" fmla="*/ 36513 h 184"/>
              <a:gd name="T70" fmla="*/ 274638 w 184"/>
              <a:gd name="T71" fmla="*/ 219075 h 184"/>
              <a:gd name="T72" fmla="*/ 184150 w 184"/>
              <a:gd name="T73" fmla="*/ 219075 h 184"/>
              <a:gd name="T74" fmla="*/ 184150 w 184"/>
              <a:gd name="T75" fmla="*/ 201613 h 184"/>
              <a:gd name="T76" fmla="*/ 274638 w 184"/>
              <a:gd name="T77" fmla="*/ 201613 h 184"/>
              <a:gd name="T78" fmla="*/ 274638 w 184"/>
              <a:gd name="T79" fmla="*/ 219075 h 18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B2EAC16F-A8BA-D818-0501-A4B23A49763C}"/>
              </a:ext>
            </a:extLst>
          </p:cNvPr>
          <p:cNvSpPr>
            <a:spLocks noEditPoints="1"/>
          </p:cNvSpPr>
          <p:nvPr/>
        </p:nvSpPr>
        <p:spPr bwMode="auto">
          <a:xfrm>
            <a:off x="283604" y="1039696"/>
            <a:ext cx="395616" cy="362806"/>
          </a:xfrm>
          <a:custGeom>
            <a:avLst/>
            <a:gdLst>
              <a:gd name="T0" fmla="*/ 207963 w 256"/>
              <a:gd name="T1" fmla="*/ 415925 h 256"/>
              <a:gd name="T2" fmla="*/ 0 w 256"/>
              <a:gd name="T3" fmla="*/ 207963 h 256"/>
              <a:gd name="T4" fmla="*/ 207963 w 256"/>
              <a:gd name="T5" fmla="*/ 0 h 256"/>
              <a:gd name="T6" fmla="*/ 415925 w 256"/>
              <a:gd name="T7" fmla="*/ 207963 h 256"/>
              <a:gd name="T8" fmla="*/ 207963 w 256"/>
              <a:gd name="T9" fmla="*/ 415925 h 256"/>
              <a:gd name="T10" fmla="*/ 207963 w 256"/>
              <a:gd name="T11" fmla="*/ 38993 h 256"/>
              <a:gd name="T12" fmla="*/ 38993 w 256"/>
              <a:gd name="T13" fmla="*/ 207963 h 256"/>
              <a:gd name="T14" fmla="*/ 207963 w 256"/>
              <a:gd name="T15" fmla="*/ 376932 h 256"/>
              <a:gd name="T16" fmla="*/ 376932 w 256"/>
              <a:gd name="T17" fmla="*/ 207963 h 256"/>
              <a:gd name="T18" fmla="*/ 207963 w 256"/>
              <a:gd name="T19" fmla="*/ 38993 h 256"/>
              <a:gd name="T20" fmla="*/ 207963 w 256"/>
              <a:gd name="T21" fmla="*/ 331440 h 256"/>
              <a:gd name="T22" fmla="*/ 84485 w 256"/>
              <a:gd name="T23" fmla="*/ 207963 h 256"/>
              <a:gd name="T24" fmla="*/ 207963 w 256"/>
              <a:gd name="T25" fmla="*/ 84485 h 256"/>
              <a:gd name="T26" fmla="*/ 331440 w 256"/>
              <a:gd name="T27" fmla="*/ 207963 h 256"/>
              <a:gd name="T28" fmla="*/ 207963 w 256"/>
              <a:gd name="T29" fmla="*/ 331440 h 256"/>
              <a:gd name="T30" fmla="*/ 207963 w 256"/>
              <a:gd name="T31" fmla="*/ 123478 h 256"/>
              <a:gd name="T32" fmla="*/ 123478 w 256"/>
              <a:gd name="T33" fmla="*/ 207963 h 256"/>
              <a:gd name="T34" fmla="*/ 207963 w 256"/>
              <a:gd name="T35" fmla="*/ 292447 h 256"/>
              <a:gd name="T36" fmla="*/ 292447 w 256"/>
              <a:gd name="T37" fmla="*/ 207963 h 256"/>
              <a:gd name="T38" fmla="*/ 207963 w 256"/>
              <a:gd name="T39" fmla="*/ 123478 h 256"/>
              <a:gd name="T40" fmla="*/ 207963 w 256"/>
              <a:gd name="T41" fmla="*/ 246955 h 256"/>
              <a:gd name="T42" fmla="*/ 168970 w 256"/>
              <a:gd name="T43" fmla="*/ 207963 h 256"/>
              <a:gd name="T44" fmla="*/ 207963 w 256"/>
              <a:gd name="T45" fmla="*/ 168970 h 256"/>
              <a:gd name="T46" fmla="*/ 246955 w 256"/>
              <a:gd name="T47" fmla="*/ 207963 h 256"/>
              <a:gd name="T48" fmla="*/ 207963 w 256"/>
              <a:gd name="T49" fmla="*/ 246955 h 25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28" y="204"/>
                </a:moveTo>
                <a:cubicBezTo>
                  <a:pt x="86" y="204"/>
                  <a:pt x="52" y="170"/>
                  <a:pt x="52" y="128"/>
                </a:cubicBezTo>
                <a:cubicBezTo>
                  <a:pt x="52" y="86"/>
                  <a:pt x="86" y="52"/>
                  <a:pt x="128" y="52"/>
                </a:cubicBezTo>
                <a:cubicBezTo>
                  <a:pt x="170" y="52"/>
                  <a:pt x="204" y="86"/>
                  <a:pt x="204" y="128"/>
                </a:cubicBezTo>
                <a:cubicBezTo>
                  <a:pt x="204" y="170"/>
                  <a:pt x="170" y="204"/>
                  <a:pt x="128" y="204"/>
                </a:cubicBezTo>
                <a:moveTo>
                  <a:pt x="128" y="76"/>
                </a:moveTo>
                <a:cubicBezTo>
                  <a:pt x="99" y="76"/>
                  <a:pt x="76" y="99"/>
                  <a:pt x="76" y="128"/>
                </a:cubicBezTo>
                <a:cubicBezTo>
                  <a:pt x="76" y="157"/>
                  <a:pt x="99" y="180"/>
                  <a:pt x="128" y="180"/>
                </a:cubicBezTo>
                <a:cubicBezTo>
                  <a:pt x="157" y="180"/>
                  <a:pt x="180" y="157"/>
                  <a:pt x="180" y="128"/>
                </a:cubicBezTo>
                <a:cubicBezTo>
                  <a:pt x="180" y="99"/>
                  <a:pt x="157" y="76"/>
                  <a:pt x="128" y="76"/>
                </a:cubicBezTo>
                <a:moveTo>
                  <a:pt x="128" y="152"/>
                </a:moveTo>
                <a:cubicBezTo>
                  <a:pt x="115" y="152"/>
                  <a:pt x="104" y="141"/>
                  <a:pt x="104" y="128"/>
                </a:cubicBezTo>
                <a:cubicBezTo>
                  <a:pt x="104" y="115"/>
                  <a:pt x="115" y="104"/>
                  <a:pt x="128" y="104"/>
                </a:cubicBezTo>
                <a:cubicBezTo>
                  <a:pt x="141" y="104"/>
                  <a:pt x="152" y="115"/>
                  <a:pt x="152" y="128"/>
                </a:cubicBezTo>
                <a:cubicBezTo>
                  <a:pt x="152" y="141"/>
                  <a:pt x="141" y="152"/>
                  <a:pt x="128" y="152"/>
                </a:cubicBezTo>
              </a:path>
            </a:pathLst>
          </a:custGeom>
          <a:solidFill>
            <a:srgbClr val="FF9800"/>
          </a:solidFill>
          <a:ln>
            <a:noFill/>
          </a:ln>
        </p:spPr>
        <p:txBody>
          <a:bodyPr/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F04D014-C0D1-76BD-1FC8-3BF0EFAAF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056" y="1961028"/>
            <a:ext cx="354164" cy="354164"/>
          </a:xfrm>
          <a:prstGeom prst="rect">
            <a:avLst/>
          </a:prstGeom>
        </p:spPr>
      </p:pic>
      <p:pic>
        <p:nvPicPr>
          <p:cNvPr id="27" name="Gráfico 26" descr="Engranajes">
            <a:extLst>
              <a:ext uri="{FF2B5EF4-FFF2-40B4-BE49-F238E27FC236}">
                <a16:creationId xmlns:a16="http://schemas.microsoft.com/office/drawing/2014/main" id="{C7972BA8-7955-F14C-D832-FC0558759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948" y="186045"/>
            <a:ext cx="401213" cy="401213"/>
          </a:xfrm>
          <a:prstGeom prst="rect">
            <a:avLst/>
          </a:prstGeom>
        </p:spPr>
      </p:pic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AF527779-739A-D46F-1BAE-4F96D25601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3730" y="4802023"/>
            <a:ext cx="1487400" cy="272897"/>
          </a:xfrm>
        </p:spPr>
        <p:txBody>
          <a:bodyPr/>
          <a:lstStyle/>
          <a:p>
            <a:fld id="{00000000-1234-1234-1234-123412341234}" type="slidenum">
              <a:rPr lang="es-EC" smtClean="0"/>
              <a:pPr/>
              <a:t>4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051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59F2F0ED-9D02-AB98-D5C2-182E63F4D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16">
            <a:extLst>
              <a:ext uri="{FF2B5EF4-FFF2-40B4-BE49-F238E27FC236}">
                <a16:creationId xmlns:a16="http://schemas.microsoft.com/office/drawing/2014/main" id="{77E18443-31BB-0E26-242A-80860711B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280" y="141751"/>
            <a:ext cx="5117011" cy="510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MARCO TEÓRICO</a:t>
            </a:r>
          </a:p>
        </p:txBody>
      </p:sp>
      <p:sp>
        <p:nvSpPr>
          <p:cNvPr id="22" name="AutoShape 4" descr="Resultado de imagen para ICONOS DE REDES">
            <a:extLst>
              <a:ext uri="{FF2B5EF4-FFF2-40B4-BE49-F238E27FC236}">
                <a16:creationId xmlns:a16="http://schemas.microsoft.com/office/drawing/2014/main" id="{5D1F65DE-FAA1-D191-2645-66477DC3AF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pic>
        <p:nvPicPr>
          <p:cNvPr id="27" name="Gráfico 26" descr="Engranajes">
            <a:extLst>
              <a:ext uri="{FF2B5EF4-FFF2-40B4-BE49-F238E27FC236}">
                <a16:creationId xmlns:a16="http://schemas.microsoft.com/office/drawing/2014/main" id="{DF9CB8DB-B55E-C548-F102-0561B684B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948" y="186045"/>
            <a:ext cx="401213" cy="401213"/>
          </a:xfrm>
          <a:prstGeom prst="rect">
            <a:avLst/>
          </a:prstGeom>
        </p:spPr>
      </p:pic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085B0092-7A3F-D711-FC4A-A624FA3EB2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3730" y="4802023"/>
            <a:ext cx="1487400" cy="272897"/>
          </a:xfrm>
        </p:spPr>
        <p:txBody>
          <a:bodyPr/>
          <a:lstStyle/>
          <a:p>
            <a:fld id="{00000000-1234-1234-1234-123412341234}" type="slidenum">
              <a:rPr lang="es-EC" smtClean="0"/>
              <a:pPr/>
              <a:t>5</a:t>
            </a:fld>
            <a:endParaRPr lang="es-EC" dirty="0"/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ACFCB238-BFB4-2549-C669-D3064DE2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75" y="799045"/>
            <a:ext cx="4327935" cy="4158409"/>
          </a:xfrm>
        </p:spPr>
        <p:txBody>
          <a:bodyPr/>
          <a:lstStyle/>
          <a:p>
            <a:pPr marL="101600" indent="0" algn="just">
              <a:buNone/>
            </a:pPr>
            <a:r>
              <a:rPr lang="es-MX" sz="1600" b="1" dirty="0"/>
              <a:t>Turbocompresor</a:t>
            </a:r>
          </a:p>
          <a:p>
            <a:pPr marL="101600" indent="0" algn="just">
              <a:buNone/>
            </a:pPr>
            <a:r>
              <a:rPr lang="es-MX" sz="1600" dirty="0"/>
              <a:t>Dispositivo mecánico que aprovecha la energía de los gases de escape para hacer girar una turbina conectada a un compresor</a:t>
            </a:r>
          </a:p>
          <a:p>
            <a:pPr marL="101600" indent="0" algn="just">
              <a:buNone/>
            </a:pPr>
            <a:r>
              <a:rPr lang="es-MX" sz="1600" b="1" dirty="0"/>
              <a:t>Tipos</a:t>
            </a:r>
          </a:p>
          <a:p>
            <a:pPr marL="101600" indent="0" algn="just">
              <a:buNone/>
            </a:pPr>
            <a:r>
              <a:rPr lang="es-EC" sz="1600" b="1" dirty="0"/>
              <a:t>• </a:t>
            </a:r>
            <a:r>
              <a:rPr lang="es-MX" sz="1600" b="1" dirty="0"/>
              <a:t>Turbo de geometría fija (FGT)</a:t>
            </a:r>
            <a:r>
              <a:rPr lang="es-MX" sz="1600" dirty="0"/>
              <a:t>: Simple, bajo costo,                menor eficiencia a bajas revoluciones</a:t>
            </a:r>
          </a:p>
          <a:p>
            <a:pPr marL="101600" indent="0" algn="just">
              <a:buNone/>
            </a:pPr>
            <a:r>
              <a:rPr lang="es-EC" sz="1600" b="1" dirty="0"/>
              <a:t>• </a:t>
            </a:r>
            <a:r>
              <a:rPr lang="es-MX" sz="1600" b="1" dirty="0"/>
              <a:t>Turbo de geometría variable (VGT/VNT)</a:t>
            </a:r>
            <a:r>
              <a:rPr lang="es-MX" sz="1600" dirty="0"/>
              <a:t>: Álabes móviles, mejor respuesta a bajas RPM</a:t>
            </a:r>
          </a:p>
          <a:p>
            <a:pPr marL="101600" indent="0" algn="just">
              <a:buNone/>
            </a:pPr>
            <a:r>
              <a:rPr lang="es-EC" sz="1600" b="1" dirty="0"/>
              <a:t>• </a:t>
            </a:r>
            <a:r>
              <a:rPr lang="es-MX" sz="1600" b="1" dirty="0"/>
              <a:t>Biturbo (Twin Turbo)</a:t>
            </a:r>
            <a:r>
              <a:rPr lang="es-MX" sz="1600" dirty="0"/>
              <a:t>: Dos turbos en paralelo o secuencia, mayor potencia</a:t>
            </a:r>
            <a:endParaRPr lang="es-ES" sz="1800" dirty="0"/>
          </a:p>
          <a:p>
            <a:pPr algn="just"/>
            <a:endParaRPr lang="es-EC" sz="1800" dirty="0"/>
          </a:p>
        </p:txBody>
      </p:sp>
      <p:pic>
        <p:nvPicPr>
          <p:cNvPr id="1030" name="Picture 6" descr="Turbocompresores De Geometría Variable Mexico - Construex México">
            <a:extLst>
              <a:ext uri="{FF2B5EF4-FFF2-40B4-BE49-F238E27FC236}">
                <a16:creationId xmlns:a16="http://schemas.microsoft.com/office/drawing/2014/main" id="{38B6300E-0EEB-36FC-567E-1C01E27FB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37" y="2166280"/>
            <a:ext cx="1898583" cy="1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URBO DE GEOMETRIA VARIABLE">
            <a:extLst>
              <a:ext uri="{FF2B5EF4-FFF2-40B4-BE49-F238E27FC236}">
                <a16:creationId xmlns:a16="http://schemas.microsoft.com/office/drawing/2014/main" id="{E0D65496-23E4-DF0F-C1D6-F667BD21B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r="19480"/>
          <a:stretch>
            <a:fillRect/>
          </a:stretch>
        </p:blipFill>
        <p:spPr bwMode="auto">
          <a:xfrm>
            <a:off x="4840372" y="799045"/>
            <a:ext cx="1928865" cy="164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2E064-35A1-E8C4-DC90-C1717CAE0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159141"/>
            <a:ext cx="2129188" cy="16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9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D806C-2471-CCD1-7378-B6A02D2C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554" y="957885"/>
            <a:ext cx="3378300" cy="3505960"/>
          </a:xfrm>
        </p:spPr>
        <p:txBody>
          <a:bodyPr/>
          <a:lstStyle/>
          <a:p>
            <a:pPr marL="101600" indent="0">
              <a:buNone/>
            </a:pPr>
            <a:r>
              <a:rPr lang="es-EC" b="1" dirty="0"/>
              <a:t>Partes del turbocompresor</a:t>
            </a:r>
          </a:p>
          <a:p>
            <a:pPr marL="101600" indent="0">
              <a:buNone/>
            </a:pPr>
            <a:r>
              <a:rPr lang="es-EC" sz="1800" dirty="0"/>
              <a:t>•Turbina de escape </a:t>
            </a:r>
            <a:br>
              <a:rPr lang="es-EC" sz="1800" dirty="0"/>
            </a:br>
            <a:r>
              <a:rPr lang="es-EC" sz="1800" dirty="0"/>
              <a:t>• Caracola de escape</a:t>
            </a:r>
            <a:br>
              <a:rPr lang="es-EC" sz="1800" dirty="0"/>
            </a:br>
            <a:r>
              <a:rPr lang="es-EC" sz="1800" dirty="0"/>
              <a:t>• Compresor  </a:t>
            </a:r>
            <a:br>
              <a:rPr lang="es-EC" sz="1800" dirty="0"/>
            </a:br>
            <a:r>
              <a:rPr lang="es-EC" sz="1800" dirty="0"/>
              <a:t>• Caracola de admisión</a:t>
            </a:r>
            <a:br>
              <a:rPr lang="es-EC" sz="1800" dirty="0"/>
            </a:br>
            <a:r>
              <a:rPr lang="es-EC" sz="1800" dirty="0"/>
              <a:t>• Eje del turbo, cojinetes</a:t>
            </a:r>
          </a:p>
          <a:p>
            <a:pPr marL="101600" indent="0" algn="just">
              <a:buNone/>
            </a:pPr>
            <a:r>
              <a:rPr lang="es-EC" sz="1800" dirty="0"/>
              <a:t>• Collar de empuje</a:t>
            </a:r>
          </a:p>
          <a:p>
            <a:pPr marL="101600" indent="0" algn="just">
              <a:buNone/>
            </a:pPr>
            <a:r>
              <a:rPr lang="es-EC" sz="1800" dirty="0"/>
              <a:t>• Válvula de descarga (Wastegate)</a:t>
            </a:r>
          </a:p>
          <a:p>
            <a:pPr marL="101600" indent="0" algn="just">
              <a:buNone/>
            </a:pPr>
            <a:r>
              <a:rPr lang="es-EC" sz="1800" dirty="0"/>
              <a:t>• Válvula de vacío/actuador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3429E-303E-FDB1-1487-F810DDBED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6" name="Gráfico 26" descr="Engranajes">
            <a:extLst>
              <a:ext uri="{FF2B5EF4-FFF2-40B4-BE49-F238E27FC236}">
                <a16:creationId xmlns:a16="http://schemas.microsoft.com/office/drawing/2014/main" id="{3DF240CD-F520-392E-655B-6F6B44A29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948" y="186045"/>
            <a:ext cx="401213" cy="401213"/>
          </a:xfrm>
          <a:prstGeom prst="rect">
            <a:avLst/>
          </a:prstGeom>
        </p:spPr>
      </p:pic>
      <p:sp>
        <p:nvSpPr>
          <p:cNvPr id="7" name="Google Shape;236;p16">
            <a:extLst>
              <a:ext uri="{FF2B5EF4-FFF2-40B4-BE49-F238E27FC236}">
                <a16:creationId xmlns:a16="http://schemas.microsoft.com/office/drawing/2014/main" id="{CB31B90A-545E-2D16-3EA6-34D66FEF767A}"/>
              </a:ext>
            </a:extLst>
          </p:cNvPr>
          <p:cNvSpPr txBox="1">
            <a:spLocks/>
          </p:cNvSpPr>
          <p:nvPr/>
        </p:nvSpPr>
        <p:spPr>
          <a:xfrm>
            <a:off x="741280" y="141751"/>
            <a:ext cx="5117011" cy="51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EC" dirty="0"/>
              <a:t>MARCO TEÓRICO</a:t>
            </a:r>
          </a:p>
        </p:txBody>
      </p:sp>
      <p:pic>
        <p:nvPicPr>
          <p:cNvPr id="2052" name="Picture 4" descr="Qué es el turbo de un coche y cuándo se activa">
            <a:extLst>
              <a:ext uri="{FF2B5EF4-FFF2-40B4-BE49-F238E27FC236}">
                <a16:creationId xmlns:a16="http://schemas.microsoft.com/office/drawing/2014/main" id="{28649136-E232-7E37-57BC-43AEEB59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01" y="723781"/>
            <a:ext cx="3285278" cy="18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57DB0B-5DD9-BE9D-C92C-64A34E368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275" y="2796334"/>
            <a:ext cx="2111017" cy="16675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5859C-A848-6FD7-491F-CADFD8EE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982" y="2796334"/>
            <a:ext cx="2079165" cy="16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3A01F-44C4-1570-BF6C-CE9DF6B01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483" y="752354"/>
            <a:ext cx="3875712" cy="3604283"/>
          </a:xfrm>
        </p:spPr>
        <p:txBody>
          <a:bodyPr/>
          <a:lstStyle/>
          <a:p>
            <a:pPr marL="101600" indent="0">
              <a:buNone/>
            </a:pPr>
            <a:r>
              <a:rPr lang="es-MX" b="1" dirty="0"/>
              <a:t>Componentes de Desgaste en Motor</a:t>
            </a:r>
          </a:p>
          <a:p>
            <a:pPr marL="101600" indent="0">
              <a:buNone/>
            </a:pPr>
            <a:r>
              <a:rPr lang="es-EC" sz="1800" b="1" dirty="0"/>
              <a:t>• </a:t>
            </a:r>
            <a:r>
              <a:rPr lang="es-MX" sz="1800" b="1" dirty="0"/>
              <a:t>Cigüeñal</a:t>
            </a:r>
            <a:r>
              <a:rPr lang="es-MX" sz="1800" dirty="0"/>
              <a:t>: Eje acodado que convierte movimiento lineal de pistones en rotación continua</a:t>
            </a:r>
            <a:br>
              <a:rPr lang="es-MX" sz="1800" dirty="0"/>
            </a:br>
            <a:r>
              <a:rPr lang="es-EC" sz="1800" b="1" dirty="0"/>
              <a:t>• </a:t>
            </a:r>
            <a:r>
              <a:rPr lang="es-MX" sz="1800" b="1" dirty="0"/>
              <a:t>Biela</a:t>
            </a:r>
            <a:r>
              <a:rPr lang="es-MX" sz="1800" dirty="0"/>
              <a:t>: Une el pistón con el cigüeñal, trabaja bajo fuerzas de tracción y compresión</a:t>
            </a:r>
            <a:br>
              <a:rPr lang="es-MX" sz="1800" dirty="0"/>
            </a:br>
            <a:r>
              <a:rPr lang="es-EC" sz="1800" b="1" dirty="0"/>
              <a:t>• </a:t>
            </a:r>
            <a:r>
              <a:rPr lang="es-MX" sz="1800" b="1" dirty="0"/>
              <a:t>Pistón</a:t>
            </a:r>
            <a:r>
              <a:rPr lang="es-MX" sz="1800" dirty="0"/>
              <a:t>: Transfiere la fuerza de la combustión al cigüeñal</a:t>
            </a:r>
            <a:br>
              <a:rPr lang="es-MX" sz="1800" dirty="0"/>
            </a:br>
            <a:r>
              <a:rPr lang="es-EC" sz="1800" b="1" dirty="0"/>
              <a:t>• </a:t>
            </a:r>
            <a:r>
              <a:rPr lang="es-MX" sz="1800" b="1" dirty="0"/>
              <a:t>Árbol de levas</a:t>
            </a:r>
            <a:r>
              <a:rPr lang="es-MX" sz="1800" dirty="0"/>
              <a:t>: Eje con levas que abre y cierra válvulas de admisión y escape</a:t>
            </a:r>
            <a:endParaRPr lang="es-EC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568B5-836A-C39A-90AA-AC8D20D54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6" name="Gráfico 26" descr="Engranajes">
            <a:extLst>
              <a:ext uri="{FF2B5EF4-FFF2-40B4-BE49-F238E27FC236}">
                <a16:creationId xmlns:a16="http://schemas.microsoft.com/office/drawing/2014/main" id="{F4A663FA-CED5-FF39-228C-1072E7A6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948" y="186045"/>
            <a:ext cx="401213" cy="401213"/>
          </a:xfrm>
          <a:prstGeom prst="rect">
            <a:avLst/>
          </a:prstGeom>
        </p:spPr>
      </p:pic>
      <p:sp>
        <p:nvSpPr>
          <p:cNvPr id="7" name="Google Shape;236;p16">
            <a:extLst>
              <a:ext uri="{FF2B5EF4-FFF2-40B4-BE49-F238E27FC236}">
                <a16:creationId xmlns:a16="http://schemas.microsoft.com/office/drawing/2014/main" id="{3359F0EC-4288-7C30-0E3E-FA2F068C2C93}"/>
              </a:ext>
            </a:extLst>
          </p:cNvPr>
          <p:cNvSpPr txBox="1">
            <a:spLocks/>
          </p:cNvSpPr>
          <p:nvPr/>
        </p:nvSpPr>
        <p:spPr>
          <a:xfrm>
            <a:off x="741280" y="141751"/>
            <a:ext cx="5117011" cy="51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EC" dirty="0"/>
              <a:t>MARCO TEÓRICO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E7C21F-21C8-7C35-8950-9723C369F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752355"/>
            <a:ext cx="1697996" cy="1990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EBFE7-C803-1203-E20D-2A1D4AC72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658" y="752354"/>
            <a:ext cx="1542436" cy="1935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EE2719-B650-7025-1BAB-A61067EE0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1" y="3074271"/>
            <a:ext cx="1957138" cy="1196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4B3A54-BFA2-6774-B1C2-678F69C8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851" y="2813205"/>
            <a:ext cx="1797666" cy="171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2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5091A-1A21-F573-1DB8-5EFE03DBA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587259"/>
            <a:ext cx="3378300" cy="3984742"/>
          </a:xfrm>
        </p:spPr>
        <p:txBody>
          <a:bodyPr/>
          <a:lstStyle/>
          <a:p>
            <a:pPr marL="101600" indent="0">
              <a:buNone/>
            </a:pPr>
            <a:r>
              <a:rPr lang="es-MX" b="1" dirty="0"/>
              <a:t>Pruebas Funcionales</a:t>
            </a:r>
          </a:p>
          <a:p>
            <a:pPr marL="101600" indent="0">
              <a:buNone/>
            </a:pPr>
            <a:r>
              <a:rPr lang="es-EC" sz="1800" b="1" dirty="0"/>
              <a:t>• </a:t>
            </a:r>
            <a:r>
              <a:rPr lang="es-MX" sz="1800" b="1" dirty="0"/>
              <a:t>Compresión</a:t>
            </a:r>
            <a:r>
              <a:rPr lang="es-MX" sz="1800" dirty="0"/>
              <a:t>: Evalúa capacidad de sellado del conjunto cilindro-pistón-anillos</a:t>
            </a:r>
          </a:p>
          <a:p>
            <a:pPr marL="101600" indent="0">
              <a:buNone/>
            </a:pPr>
            <a:r>
              <a:rPr lang="es-EC" sz="1800" b="1" dirty="0"/>
              <a:t>• </a:t>
            </a:r>
            <a:r>
              <a:rPr lang="es-MX" sz="1800" b="1" dirty="0"/>
              <a:t>Fugas</a:t>
            </a:r>
            <a:r>
              <a:rPr lang="es-MX" sz="1800" dirty="0"/>
              <a:t>: Localiza origen de pérdidas de presión dentro del cilindro</a:t>
            </a:r>
          </a:p>
          <a:p>
            <a:pPr marL="101600" indent="0">
              <a:buNone/>
            </a:pPr>
            <a:r>
              <a:rPr lang="es-EC" sz="1800" b="1" dirty="0"/>
              <a:t>• </a:t>
            </a:r>
            <a:r>
              <a:rPr lang="es-MX" sz="1800" b="1" dirty="0"/>
              <a:t>Vacío</a:t>
            </a:r>
            <a:r>
              <a:rPr lang="es-MX" sz="1800" dirty="0"/>
              <a:t>: Evalúa comportamiento del sistema de admisión y estanqueidad general</a:t>
            </a:r>
          </a:p>
          <a:p>
            <a:pPr marL="101600" indent="0">
              <a:buNone/>
            </a:pPr>
            <a:r>
              <a:rPr lang="es-EC" sz="1800" b="1" dirty="0"/>
              <a:t>• </a:t>
            </a:r>
            <a:r>
              <a:rPr lang="es-MX" sz="1800" b="1" dirty="0"/>
              <a:t>Metrología</a:t>
            </a:r>
            <a:r>
              <a:rPr lang="es-MX" sz="1800" dirty="0"/>
              <a:t>: Cuantifica desgaste y deformaciones comparando con tolerancias del fabricante</a:t>
            </a:r>
            <a:endParaRPr lang="es-EC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BF148-C43B-BEB5-F869-96205EE702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6" name="Gráfico 26" descr="Engranajes">
            <a:extLst>
              <a:ext uri="{FF2B5EF4-FFF2-40B4-BE49-F238E27FC236}">
                <a16:creationId xmlns:a16="http://schemas.microsoft.com/office/drawing/2014/main" id="{2195112E-7739-8F99-ECCF-87F18F49C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948" y="186045"/>
            <a:ext cx="401213" cy="401213"/>
          </a:xfrm>
          <a:prstGeom prst="rect">
            <a:avLst/>
          </a:prstGeom>
        </p:spPr>
      </p:pic>
      <p:sp>
        <p:nvSpPr>
          <p:cNvPr id="7" name="Google Shape;236;p16">
            <a:extLst>
              <a:ext uri="{FF2B5EF4-FFF2-40B4-BE49-F238E27FC236}">
                <a16:creationId xmlns:a16="http://schemas.microsoft.com/office/drawing/2014/main" id="{888303BE-CD1B-7E6F-FB5B-2928FD1593F1}"/>
              </a:ext>
            </a:extLst>
          </p:cNvPr>
          <p:cNvSpPr txBox="1">
            <a:spLocks/>
          </p:cNvSpPr>
          <p:nvPr/>
        </p:nvSpPr>
        <p:spPr>
          <a:xfrm>
            <a:off x="741280" y="141751"/>
            <a:ext cx="5117011" cy="51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EC" dirty="0"/>
              <a:t>MARCO TEÓRICO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1E4B0-4114-A909-5EB7-59BB93C04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752355"/>
            <a:ext cx="2018916" cy="1827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0715E-D83A-F252-B5E5-4CEE922C6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88322"/>
            <a:ext cx="2002836" cy="1962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475DA1-DE1B-E9EE-4975-B59724E223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2043"/>
          <a:stretch>
            <a:fillRect/>
          </a:stretch>
        </p:blipFill>
        <p:spPr>
          <a:xfrm>
            <a:off x="6677487" y="752355"/>
            <a:ext cx="2374969" cy="18193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A8C99-1304-F21C-8C1F-2579C652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487" y="2688322"/>
            <a:ext cx="1876204" cy="2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7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798492BD-59B7-D54C-C84F-5B81FB3DC9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87920" y="3841903"/>
            <a:ext cx="1487400" cy="272897"/>
          </a:xfrm>
        </p:spPr>
        <p:txBody>
          <a:bodyPr/>
          <a:lstStyle/>
          <a:p>
            <a:fld id="{00000000-1234-1234-1234-123412341234}" type="slidenum">
              <a:rPr lang="es-EC" smtClean="0"/>
              <a:pPr/>
              <a:t>9</a:t>
            </a:fld>
            <a:endParaRPr lang="es-EC" dirty="0"/>
          </a:p>
        </p:txBody>
      </p:sp>
      <p:sp>
        <p:nvSpPr>
          <p:cNvPr id="5" name="Google Shape;236;p16">
            <a:extLst>
              <a:ext uri="{FF2B5EF4-FFF2-40B4-BE49-F238E27FC236}">
                <a16:creationId xmlns:a16="http://schemas.microsoft.com/office/drawing/2014/main" id="{2C35028D-12F3-1A98-A205-AB70F8103B66}"/>
              </a:ext>
            </a:extLst>
          </p:cNvPr>
          <p:cNvSpPr txBox="1">
            <a:spLocks/>
          </p:cNvSpPr>
          <p:nvPr/>
        </p:nvSpPr>
        <p:spPr>
          <a:xfrm>
            <a:off x="709898" y="134077"/>
            <a:ext cx="5117011" cy="51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EC" dirty="0"/>
              <a:t>METODOLOGÍA</a:t>
            </a:r>
          </a:p>
        </p:txBody>
      </p:sp>
      <p:pic>
        <p:nvPicPr>
          <p:cNvPr id="9" name="Gráfico 8" descr="Engranajes">
            <a:extLst>
              <a:ext uri="{FF2B5EF4-FFF2-40B4-BE49-F238E27FC236}">
                <a16:creationId xmlns:a16="http://schemas.microsoft.com/office/drawing/2014/main" id="{D29D98A8-ECA2-BD3C-BBAA-0DC4821E6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948" y="186045"/>
            <a:ext cx="401213" cy="401213"/>
          </a:xfrm>
          <a:prstGeom prst="rect">
            <a:avLst/>
          </a:prstGeom>
        </p:spPr>
      </p:pic>
      <p:sp>
        <p:nvSpPr>
          <p:cNvPr id="17" name="Marcador de número de diapositiva 3">
            <a:extLst>
              <a:ext uri="{FF2B5EF4-FFF2-40B4-BE49-F238E27FC236}">
                <a16:creationId xmlns:a16="http://schemas.microsoft.com/office/drawing/2014/main" id="{7CA563ED-5F0F-632F-DF10-C1EF7D9EEF5C}"/>
              </a:ext>
            </a:extLst>
          </p:cNvPr>
          <p:cNvSpPr txBox="1">
            <a:spLocks/>
          </p:cNvSpPr>
          <p:nvPr/>
        </p:nvSpPr>
        <p:spPr>
          <a:xfrm>
            <a:off x="7553730" y="4802023"/>
            <a:ext cx="1487400" cy="2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s-EC" smtClean="0"/>
              <a:pPr/>
              <a:t>9</a:t>
            </a:fld>
            <a:endParaRPr lang="es-EC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9B4181-80E5-E483-DFEF-12F1164F9D1F}"/>
              </a:ext>
            </a:extLst>
          </p:cNvPr>
          <p:cNvSpPr/>
          <p:nvPr/>
        </p:nvSpPr>
        <p:spPr>
          <a:xfrm>
            <a:off x="1440777" y="800773"/>
            <a:ext cx="1184434" cy="43861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C" sz="1100" dirty="0"/>
              <a:t>Verificación teórica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E8B91A-DCEB-46DD-6B41-C0E6A0DFC47D}"/>
              </a:ext>
            </a:extLst>
          </p:cNvPr>
          <p:cNvSpPr/>
          <p:nvPr/>
        </p:nvSpPr>
        <p:spPr>
          <a:xfrm>
            <a:off x="1329768" y="1645486"/>
            <a:ext cx="1406452" cy="43861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C" sz="1100" dirty="0"/>
              <a:t>Despiece de turbocompresores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E6958B-0CDE-8178-231B-7251CDC9A818}"/>
              </a:ext>
            </a:extLst>
          </p:cNvPr>
          <p:cNvSpPr/>
          <p:nvPr/>
        </p:nvSpPr>
        <p:spPr>
          <a:xfrm>
            <a:off x="3641059" y="1645486"/>
            <a:ext cx="1184434" cy="43861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C" sz="1100" dirty="0"/>
              <a:t>Pruebas invasivas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D4F667-CB30-16DD-68A4-70DEB8DB9E5C}"/>
              </a:ext>
            </a:extLst>
          </p:cNvPr>
          <p:cNvSpPr/>
          <p:nvPr/>
        </p:nvSpPr>
        <p:spPr>
          <a:xfrm>
            <a:off x="6098786" y="1645486"/>
            <a:ext cx="1184434" cy="43861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C" sz="1100" dirty="0"/>
              <a:t>Metrología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9D437D-5A8E-8EEF-0EB6-62CE1150180C}"/>
              </a:ext>
            </a:extLst>
          </p:cNvPr>
          <p:cNvSpPr/>
          <p:nvPr/>
        </p:nvSpPr>
        <p:spPr>
          <a:xfrm>
            <a:off x="3032674" y="2410552"/>
            <a:ext cx="1184434" cy="43861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C" sz="1100" dirty="0"/>
              <a:t>Bomba lineal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94056E-758D-0B58-5F46-80A3E9EA9941}"/>
              </a:ext>
            </a:extLst>
          </p:cNvPr>
          <p:cNvSpPr/>
          <p:nvPr/>
        </p:nvSpPr>
        <p:spPr>
          <a:xfrm>
            <a:off x="4442079" y="2410552"/>
            <a:ext cx="1184434" cy="43861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C" sz="1100" dirty="0"/>
              <a:t>Bomba rotativa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D00473-C7F4-F671-FB42-6C224BA7252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032994" y="1239388"/>
            <a:ext cx="0" cy="406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3EFFD4-4327-36BC-1259-1972F1EC4F1D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2736220" y="1864794"/>
            <a:ext cx="9048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1026CD-1C76-1E10-F019-C87078A7147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825493" y="1864794"/>
            <a:ext cx="1273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FDBCAF-67C7-C88C-DAB1-4A2B3537C82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641059" y="2084101"/>
            <a:ext cx="592217" cy="326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537B84-C782-6DF0-D672-A63C6C3152C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4217108" y="2629860"/>
            <a:ext cx="2249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FD0C16B6-38D9-715E-0F74-7D0EF9D3C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79" y="3152401"/>
            <a:ext cx="1794019" cy="13818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46BBEF3-20D3-E975-4EA1-09C72B3A6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55" y="3152401"/>
            <a:ext cx="1334607" cy="13818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4580110-8250-711D-6408-F97D94E92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640" y="3175618"/>
            <a:ext cx="1727312" cy="13818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1DB7EE3-3B09-3FB4-85DA-31EA61D7B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206" y="3152401"/>
            <a:ext cx="1520482" cy="138185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BBF007-903D-E2C4-581D-2C3605B99060}"/>
              </a:ext>
            </a:extLst>
          </p:cNvPr>
          <p:cNvCxnSpPr>
            <a:cxnSpLocks/>
          </p:cNvCxnSpPr>
          <p:nvPr/>
        </p:nvCxnSpPr>
        <p:spPr>
          <a:xfrm>
            <a:off x="2378372" y="3841903"/>
            <a:ext cx="8102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26F860-A0D6-A3D4-7DFB-9CED50AB9C32}"/>
              </a:ext>
            </a:extLst>
          </p:cNvPr>
          <p:cNvCxnSpPr>
            <a:cxnSpLocks/>
          </p:cNvCxnSpPr>
          <p:nvPr/>
        </p:nvCxnSpPr>
        <p:spPr>
          <a:xfrm>
            <a:off x="4217108" y="3898446"/>
            <a:ext cx="8102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D3E0F27-9283-34B0-C363-9CDE3C0A18DB}"/>
              </a:ext>
            </a:extLst>
          </p:cNvPr>
          <p:cNvCxnSpPr>
            <a:cxnSpLocks/>
          </p:cNvCxnSpPr>
          <p:nvPr/>
        </p:nvCxnSpPr>
        <p:spPr>
          <a:xfrm>
            <a:off x="6472953" y="3898446"/>
            <a:ext cx="8102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6438082-eb98-4c3f-8397-5dbdfe4036fd}" enabled="0" method="" siteId="{d6438082-eb98-4c3f-8397-5dbdfe4036f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1070</Words>
  <Application>Microsoft Office PowerPoint</Application>
  <PresentationFormat>On-screen Show (16:9)</PresentationFormat>
  <Paragraphs>113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Arvo</vt:lpstr>
      <vt:lpstr>Calibri</vt:lpstr>
      <vt:lpstr>Montserrat</vt:lpstr>
      <vt:lpstr>Roboto Condensed</vt:lpstr>
      <vt:lpstr>Roboto Condensed Light</vt:lpstr>
      <vt:lpstr>Salerio template</vt:lpstr>
      <vt:lpstr>Diagnóstico integral y reconstrucción parcial de motores de combustión interna de encendido por compresión mediante pruebas experimentales, análisis funcional y verificación metrológica de componentes.</vt:lpstr>
      <vt:lpstr>AGENDA</vt:lpstr>
      <vt:lpstr>INTRODUCCIÓN  - ANTECEDENTES</vt:lpstr>
      <vt:lpstr>OBJETIVOS</vt:lpstr>
      <vt:lpstr>MARCO TEÓRICO</vt:lpstr>
      <vt:lpstr>PowerPoint Presentation</vt:lpstr>
      <vt:lpstr>PowerPoint Presentation</vt:lpstr>
      <vt:lpstr>PowerPoint Presentation</vt:lpstr>
      <vt:lpstr>PowerPoint Presentation</vt:lpstr>
      <vt:lpstr>RESULTADOS ESPERADOS</vt:lpstr>
      <vt:lpstr>PowerPoint Presentation</vt:lpstr>
      <vt:lpstr>PowerPoint Presentation</vt:lpstr>
      <vt:lpstr>PowerPoint Presentation</vt:lpstr>
      <vt:lpstr>PowerPoint Presentation</vt:lpstr>
      <vt:lpstr>REFERENCIAS BIBLIO­­GRÁFICAS: </vt:lpstr>
      <vt:lpstr>CARRERA DE INGENIERÍA AUTOMOTRIZ – SEDE QUITO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LA RED WAN PARA LA EMPRESA FAIRIS C.A. SOBRE LA RED MPLS DE PUNTONET</dc:title>
  <dc:creator>Puntonet</dc:creator>
  <cp:lastModifiedBy>Carlos Rojas</cp:lastModifiedBy>
  <cp:revision>84</cp:revision>
  <dcterms:modified xsi:type="dcterms:W3CDTF">2026-02-11T03:03:33Z</dcterms:modified>
</cp:coreProperties>
</file>